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rels" ContentType="application/vnd.openxmlformats-package.relationships+xml"/>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8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60.xml" ContentType="application/vnd.openxmlformats-officedocument.presentationml.slide+xml"/>
  <Override PartName="/ppt/slides/slide64.xml" ContentType="application/vnd.openxmlformats-officedocument.presentationml.slide+xml"/>
  <Override PartName="/ppt/slides/slide6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63.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diagrams/colors1.xml" ContentType="application/vnd.openxmlformats-officedocument.drawingml.diagramColors+xml"/>
  <Override PartName="/ppt/diagrams/layout1.xml" ContentType="application/vnd.openxmlformats-officedocument.drawingml.diagramLayout+xml"/>
  <Override PartName="/ppt/diagrams/drawing1.xml" ContentType="application/vnd.ms-office.drawingml.diagramDrawing+xml"/>
  <Override PartName="/ppt/diagrams/quickStyle1.xml" ContentType="application/vnd.openxmlformats-officedocument.drawingml.diagram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334" r:id="rId2"/>
    <p:sldId id="256" r:id="rId3"/>
    <p:sldId id="360" r:id="rId4"/>
    <p:sldId id="361" r:id="rId5"/>
    <p:sldId id="362" r:id="rId6"/>
    <p:sldId id="363" r:id="rId7"/>
    <p:sldId id="364" r:id="rId8"/>
    <p:sldId id="365" r:id="rId9"/>
    <p:sldId id="335" r:id="rId10"/>
    <p:sldId id="336" r:id="rId11"/>
    <p:sldId id="337" r:id="rId12"/>
    <p:sldId id="370" r:id="rId13"/>
    <p:sldId id="371" r:id="rId14"/>
    <p:sldId id="366" r:id="rId15"/>
    <p:sldId id="344" r:id="rId16"/>
    <p:sldId id="372" r:id="rId17"/>
    <p:sldId id="373" r:id="rId18"/>
    <p:sldId id="374" r:id="rId19"/>
    <p:sldId id="375" r:id="rId20"/>
    <p:sldId id="338" r:id="rId21"/>
    <p:sldId id="339" r:id="rId22"/>
    <p:sldId id="379" r:id="rId23"/>
    <p:sldId id="376" r:id="rId24"/>
    <p:sldId id="377" r:id="rId25"/>
    <p:sldId id="341" r:id="rId26"/>
    <p:sldId id="340" r:id="rId27"/>
    <p:sldId id="342" r:id="rId28"/>
    <p:sldId id="378" r:id="rId29"/>
    <p:sldId id="367" r:id="rId30"/>
    <p:sldId id="343" r:id="rId31"/>
    <p:sldId id="345" r:id="rId32"/>
    <p:sldId id="380" r:id="rId33"/>
    <p:sldId id="390" r:id="rId34"/>
    <p:sldId id="387" r:id="rId35"/>
    <p:sldId id="346" r:id="rId36"/>
    <p:sldId id="347" r:id="rId37"/>
    <p:sldId id="348" r:id="rId38"/>
    <p:sldId id="356" r:id="rId39"/>
    <p:sldId id="349" r:id="rId40"/>
    <p:sldId id="368" r:id="rId41"/>
    <p:sldId id="350" r:id="rId42"/>
    <p:sldId id="388" r:id="rId43"/>
    <p:sldId id="351" r:id="rId44"/>
    <p:sldId id="392" r:id="rId45"/>
    <p:sldId id="393" r:id="rId46"/>
    <p:sldId id="352" r:id="rId47"/>
    <p:sldId id="394" r:id="rId48"/>
    <p:sldId id="369" r:id="rId49"/>
    <p:sldId id="396" r:id="rId50"/>
    <p:sldId id="395" r:id="rId51"/>
    <p:sldId id="389" r:id="rId52"/>
    <p:sldId id="398" r:id="rId53"/>
    <p:sldId id="353" r:id="rId54"/>
    <p:sldId id="424" r:id="rId55"/>
    <p:sldId id="399" r:id="rId56"/>
    <p:sldId id="400" r:id="rId57"/>
    <p:sldId id="401" r:id="rId58"/>
    <p:sldId id="402" r:id="rId59"/>
    <p:sldId id="425" r:id="rId60"/>
    <p:sldId id="403" r:id="rId61"/>
    <p:sldId id="410" r:id="rId62"/>
    <p:sldId id="409" r:id="rId63"/>
    <p:sldId id="408" r:id="rId64"/>
    <p:sldId id="411" r:id="rId65"/>
    <p:sldId id="412" r:id="rId66"/>
    <p:sldId id="414" r:id="rId67"/>
    <p:sldId id="381" r:id="rId68"/>
    <p:sldId id="382" r:id="rId69"/>
    <p:sldId id="383" r:id="rId70"/>
    <p:sldId id="385" r:id="rId71"/>
    <p:sldId id="386" r:id="rId72"/>
    <p:sldId id="417" r:id="rId73"/>
    <p:sldId id="418" r:id="rId74"/>
    <p:sldId id="415" r:id="rId75"/>
    <p:sldId id="359" r:id="rId76"/>
    <p:sldId id="416" r:id="rId77"/>
    <p:sldId id="419" r:id="rId78"/>
    <p:sldId id="421" r:id="rId79"/>
    <p:sldId id="426" r:id="rId80"/>
    <p:sldId id="422" r:id="rId81"/>
    <p:sldId id="423" r:id="rId82"/>
    <p:sldId id="330" r:id="rId83"/>
    <p:sldId id="331"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14" autoAdjust="0"/>
    <p:restoredTop sz="93718" autoAdjust="0"/>
  </p:normalViewPr>
  <p:slideViewPr>
    <p:cSldViewPr snapToGrid="0" snapToObjects="1">
      <p:cViewPr>
        <p:scale>
          <a:sx n="85" d="100"/>
          <a:sy n="85" d="100"/>
        </p:scale>
        <p:origin x="2232" y="3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ustomXml" Target="../customXml/item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theme" Target="theme/theme1.xml"/><Relationship Id="rId9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9F3E96-BBD5-5548-89F1-A5A20CC9131D}" type="doc">
      <dgm:prSet loTypeId="urn:microsoft.com/office/officeart/2005/8/layout/pyramid1" loCatId="" qsTypeId="urn:microsoft.com/office/officeart/2005/8/quickstyle/simple4" qsCatId="simple" csTypeId="urn:microsoft.com/office/officeart/2005/8/colors/accent1_2" csCatId="accent1" phldr="1"/>
      <dgm:spPr/>
      <dgm:t>
        <a:bodyPr/>
        <a:lstStyle/>
        <a:p>
          <a:endParaRPr lang="en-GB"/>
        </a:p>
      </dgm:t>
    </dgm:pt>
    <dgm:pt modelId="{9FDE6E4B-AFE6-8A4F-8D85-22494C55F1CE}">
      <dgm:prSet phldrT="[Text]" custT="1"/>
      <dgm:spPr>
        <a:gradFill rotWithShape="0">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GB" sz="3200" dirty="0" smtClean="0">
              <a:latin typeface="Comic Sans MS" charset="0"/>
              <a:ea typeface="Comic Sans MS" charset="0"/>
              <a:cs typeface="Comic Sans MS" charset="0"/>
            </a:rPr>
            <a:t>Orca</a:t>
          </a:r>
          <a:endParaRPr lang="en-GB" sz="3200" dirty="0">
            <a:latin typeface="Comic Sans MS" charset="0"/>
            <a:ea typeface="Comic Sans MS" charset="0"/>
            <a:cs typeface="Comic Sans MS" charset="0"/>
          </a:endParaRPr>
        </a:p>
      </dgm:t>
    </dgm:pt>
    <dgm:pt modelId="{D72F9519-CF18-F047-AB23-012835F71858}" type="parTrans" cxnId="{E0447F59-EAAF-8E42-8419-4E1964BD8A85}">
      <dgm:prSet/>
      <dgm:spPr/>
      <dgm:t>
        <a:bodyPr/>
        <a:lstStyle/>
        <a:p>
          <a:endParaRPr lang="en-GB"/>
        </a:p>
      </dgm:t>
    </dgm:pt>
    <dgm:pt modelId="{43351FFF-D1D0-6241-A165-16C7DB12FFF6}" type="sibTrans" cxnId="{E0447F59-EAAF-8E42-8419-4E1964BD8A85}">
      <dgm:prSet/>
      <dgm:spPr/>
      <dgm:t>
        <a:bodyPr/>
        <a:lstStyle/>
        <a:p>
          <a:endParaRPr lang="en-GB"/>
        </a:p>
      </dgm:t>
    </dgm:pt>
    <dgm:pt modelId="{7C301FC7-0F94-034D-ACEA-D27D3A657759}">
      <dgm:prSet custT="1"/>
      <dgm:spPr>
        <a:gradFill rotWithShape="0">
          <a:gsLst>
            <a:gs pos="0">
              <a:schemeClr val="accent1">
                <a:hueOff val="0"/>
                <a:satOff val="0"/>
                <a:lumOff val="0"/>
                <a:alphaOff val="0"/>
                <a:tint val="100000"/>
                <a:shade val="100000"/>
                <a:satMod val="130000"/>
              </a:schemeClr>
            </a:gs>
            <a:gs pos="100000">
              <a:srgbClr val="00B0F0"/>
            </a:gs>
          </a:gsLst>
        </a:gradFill>
      </dgm:spPr>
      <dgm:t>
        <a:bodyPr/>
        <a:lstStyle/>
        <a:p>
          <a:r>
            <a:rPr lang="en-GB" sz="3200" dirty="0" smtClean="0">
              <a:latin typeface="Comic Sans MS" charset="0"/>
              <a:ea typeface="Comic Sans MS" charset="0"/>
              <a:cs typeface="Comic Sans MS" charset="0"/>
            </a:rPr>
            <a:t>Squid</a:t>
          </a:r>
          <a:endParaRPr lang="en-GB" sz="3200" dirty="0">
            <a:latin typeface="Comic Sans MS" charset="0"/>
            <a:ea typeface="Comic Sans MS" charset="0"/>
            <a:cs typeface="Comic Sans MS" charset="0"/>
          </a:endParaRPr>
        </a:p>
      </dgm:t>
    </dgm:pt>
    <dgm:pt modelId="{95CB2504-CFAC-2C42-9A15-5BAB2AD737BB}" type="parTrans" cxnId="{2797C078-4BE2-DC4D-829A-E0466B6FAE82}">
      <dgm:prSet/>
      <dgm:spPr/>
      <dgm:t>
        <a:bodyPr/>
        <a:lstStyle/>
        <a:p>
          <a:endParaRPr lang="en-GB"/>
        </a:p>
      </dgm:t>
    </dgm:pt>
    <dgm:pt modelId="{053B9685-F237-694F-8621-F0964F262FE2}" type="sibTrans" cxnId="{2797C078-4BE2-DC4D-829A-E0466B6FAE82}">
      <dgm:prSet/>
      <dgm:spPr/>
      <dgm:t>
        <a:bodyPr/>
        <a:lstStyle/>
        <a:p>
          <a:endParaRPr lang="en-GB"/>
        </a:p>
      </dgm:t>
    </dgm:pt>
    <dgm:pt modelId="{6AB81BE6-6C0B-0940-9BF3-68425681506B}">
      <dgm:prSet custT="1"/>
      <dgm:spPr>
        <a:gradFill rotWithShape="0">
          <a:gsLst>
            <a:gs pos="0">
              <a:schemeClr val="accent1">
                <a:hueOff val="0"/>
                <a:satOff val="0"/>
                <a:lumOff val="0"/>
                <a:alphaOff val="0"/>
                <a:tint val="100000"/>
                <a:shade val="100000"/>
                <a:satMod val="130000"/>
              </a:schemeClr>
            </a:gs>
            <a:gs pos="100000">
              <a:srgbClr val="00B0F0"/>
            </a:gs>
          </a:gsLst>
          <a:lin ang="16200000" scaled="0"/>
        </a:gradFill>
      </dgm:spPr>
      <dgm:t>
        <a:bodyPr/>
        <a:lstStyle/>
        <a:p>
          <a:r>
            <a:rPr lang="en-GB" sz="3200" dirty="0" smtClean="0">
              <a:latin typeface="Comic Sans MS" charset="0"/>
              <a:ea typeface="Comic Sans MS" charset="0"/>
              <a:cs typeface="Comic Sans MS" charset="0"/>
            </a:rPr>
            <a:t>Phytoplankton</a:t>
          </a:r>
          <a:r>
            <a:rPr lang="en-GB" sz="3200" baseline="0" dirty="0" smtClean="0">
              <a:latin typeface="Comic Sans MS" charset="0"/>
              <a:ea typeface="Comic Sans MS" charset="0"/>
              <a:cs typeface="Comic Sans MS" charset="0"/>
            </a:rPr>
            <a:t> e.g. algae</a:t>
          </a:r>
          <a:endParaRPr lang="en-GB" sz="3200" dirty="0">
            <a:latin typeface="Comic Sans MS" charset="0"/>
            <a:ea typeface="Comic Sans MS" charset="0"/>
            <a:cs typeface="Comic Sans MS" charset="0"/>
          </a:endParaRPr>
        </a:p>
      </dgm:t>
    </dgm:pt>
    <dgm:pt modelId="{3B20A210-2AFF-B24D-B42A-288956CA4663}" type="parTrans" cxnId="{97E62A72-537B-364B-A051-546BB002DC25}">
      <dgm:prSet/>
      <dgm:spPr/>
      <dgm:t>
        <a:bodyPr/>
        <a:lstStyle/>
        <a:p>
          <a:endParaRPr lang="en-GB"/>
        </a:p>
      </dgm:t>
    </dgm:pt>
    <dgm:pt modelId="{F4CA2A9C-C99E-4841-AC24-B024E5D9860E}" type="sibTrans" cxnId="{97E62A72-537B-364B-A051-546BB002DC25}">
      <dgm:prSet/>
      <dgm:spPr/>
      <dgm:t>
        <a:bodyPr/>
        <a:lstStyle/>
        <a:p>
          <a:endParaRPr lang="en-GB"/>
        </a:p>
      </dgm:t>
    </dgm:pt>
    <dgm:pt modelId="{513FC151-2423-3A40-B624-7C5D981D26AB}">
      <dgm:prSet custT="1"/>
      <dgm:spPr/>
      <dgm:t>
        <a:bodyPr/>
        <a:lstStyle/>
        <a:p>
          <a:r>
            <a:rPr lang="en-GB" sz="3200" dirty="0" smtClean="0">
              <a:latin typeface="Comic Sans MS" charset="0"/>
              <a:ea typeface="Comic Sans MS" charset="0"/>
              <a:cs typeface="Comic Sans MS" charset="0"/>
            </a:rPr>
            <a:t>Seal</a:t>
          </a:r>
          <a:endParaRPr lang="en-GB" sz="3200" dirty="0">
            <a:latin typeface="Comic Sans MS" charset="0"/>
            <a:ea typeface="Comic Sans MS" charset="0"/>
            <a:cs typeface="Comic Sans MS" charset="0"/>
          </a:endParaRPr>
        </a:p>
      </dgm:t>
    </dgm:pt>
    <dgm:pt modelId="{0152A45F-8F71-B24F-AF66-A6D5882FCE0A}" type="parTrans" cxnId="{52C6F981-E345-D640-B8C1-464BDBBA5DEC}">
      <dgm:prSet/>
      <dgm:spPr/>
      <dgm:t>
        <a:bodyPr/>
        <a:lstStyle/>
        <a:p>
          <a:endParaRPr lang="en-GB"/>
        </a:p>
      </dgm:t>
    </dgm:pt>
    <dgm:pt modelId="{5D010F8D-A578-134C-842C-CE5A00B8C595}" type="sibTrans" cxnId="{52C6F981-E345-D640-B8C1-464BDBBA5DEC}">
      <dgm:prSet/>
      <dgm:spPr/>
      <dgm:t>
        <a:bodyPr/>
        <a:lstStyle/>
        <a:p>
          <a:endParaRPr lang="en-GB"/>
        </a:p>
      </dgm:t>
    </dgm:pt>
    <dgm:pt modelId="{AFC4A222-C752-524B-B2DB-55E92EA3D87A}">
      <dgm:prSet custT="1"/>
      <dgm:spPr/>
      <dgm:t>
        <a:bodyPr/>
        <a:lstStyle/>
        <a:p>
          <a:r>
            <a:rPr lang="en-GB" sz="3200" dirty="0" smtClean="0">
              <a:latin typeface="Comic Sans MS" charset="0"/>
              <a:ea typeface="Comic Sans MS" charset="0"/>
              <a:cs typeface="Comic Sans MS" charset="0"/>
            </a:rPr>
            <a:t>Antarctic krill</a:t>
          </a:r>
          <a:endParaRPr lang="en-GB" sz="3200" dirty="0">
            <a:latin typeface="Comic Sans MS" charset="0"/>
            <a:ea typeface="Comic Sans MS" charset="0"/>
            <a:cs typeface="Comic Sans MS" charset="0"/>
          </a:endParaRPr>
        </a:p>
      </dgm:t>
    </dgm:pt>
    <dgm:pt modelId="{D6632613-1F88-2341-BC8F-30AE8FAE31CB}" type="parTrans" cxnId="{FB2656B3-376F-DE49-A607-32D401FE1CB3}">
      <dgm:prSet/>
      <dgm:spPr/>
      <dgm:t>
        <a:bodyPr/>
        <a:lstStyle/>
        <a:p>
          <a:endParaRPr lang="en-GB"/>
        </a:p>
      </dgm:t>
    </dgm:pt>
    <dgm:pt modelId="{48AF7D6A-3B24-7247-A62A-6F8BD750E5B3}" type="sibTrans" cxnId="{FB2656B3-376F-DE49-A607-32D401FE1CB3}">
      <dgm:prSet/>
      <dgm:spPr/>
      <dgm:t>
        <a:bodyPr/>
        <a:lstStyle/>
        <a:p>
          <a:endParaRPr lang="en-GB"/>
        </a:p>
      </dgm:t>
    </dgm:pt>
    <dgm:pt modelId="{B3D74E2D-0DF7-BD43-BA6D-4F96842FECEE}" type="pres">
      <dgm:prSet presAssocID="{9C9F3E96-BBD5-5548-89F1-A5A20CC9131D}" presName="Name0" presStyleCnt="0">
        <dgm:presLayoutVars>
          <dgm:dir/>
          <dgm:animLvl val="lvl"/>
          <dgm:resizeHandles val="exact"/>
        </dgm:presLayoutVars>
      </dgm:prSet>
      <dgm:spPr/>
      <dgm:t>
        <a:bodyPr/>
        <a:lstStyle/>
        <a:p>
          <a:endParaRPr lang="en-GB"/>
        </a:p>
      </dgm:t>
    </dgm:pt>
    <dgm:pt modelId="{ACA564E8-89C9-174C-96AB-E0157B5534ED}" type="pres">
      <dgm:prSet presAssocID="{9FDE6E4B-AFE6-8A4F-8D85-22494C55F1CE}" presName="Name8" presStyleCnt="0"/>
      <dgm:spPr/>
    </dgm:pt>
    <dgm:pt modelId="{16E5668B-6915-BB4C-9CF8-7D4601D85396}" type="pres">
      <dgm:prSet presAssocID="{9FDE6E4B-AFE6-8A4F-8D85-22494C55F1CE}" presName="level" presStyleLbl="node1" presStyleIdx="0" presStyleCnt="5">
        <dgm:presLayoutVars>
          <dgm:chMax val="1"/>
          <dgm:bulletEnabled val="1"/>
        </dgm:presLayoutVars>
      </dgm:prSet>
      <dgm:spPr/>
      <dgm:t>
        <a:bodyPr/>
        <a:lstStyle/>
        <a:p>
          <a:endParaRPr lang="en-GB"/>
        </a:p>
      </dgm:t>
    </dgm:pt>
    <dgm:pt modelId="{5CC2D2E9-06E8-5E4C-9FC2-9FD2FAEA205A}" type="pres">
      <dgm:prSet presAssocID="{9FDE6E4B-AFE6-8A4F-8D85-22494C55F1CE}" presName="levelTx" presStyleLbl="revTx" presStyleIdx="0" presStyleCnt="0">
        <dgm:presLayoutVars>
          <dgm:chMax val="1"/>
          <dgm:bulletEnabled val="1"/>
        </dgm:presLayoutVars>
      </dgm:prSet>
      <dgm:spPr/>
      <dgm:t>
        <a:bodyPr/>
        <a:lstStyle/>
        <a:p>
          <a:endParaRPr lang="en-GB"/>
        </a:p>
      </dgm:t>
    </dgm:pt>
    <dgm:pt modelId="{72504DAC-3751-C544-BED4-F007C150AF78}" type="pres">
      <dgm:prSet presAssocID="{513FC151-2423-3A40-B624-7C5D981D26AB}" presName="Name8" presStyleCnt="0"/>
      <dgm:spPr/>
    </dgm:pt>
    <dgm:pt modelId="{A3CA64B7-E43D-8F4D-A863-9CC7E84841B0}" type="pres">
      <dgm:prSet presAssocID="{513FC151-2423-3A40-B624-7C5D981D26AB}" presName="level" presStyleLbl="node1" presStyleIdx="1" presStyleCnt="5">
        <dgm:presLayoutVars>
          <dgm:chMax val="1"/>
          <dgm:bulletEnabled val="1"/>
        </dgm:presLayoutVars>
      </dgm:prSet>
      <dgm:spPr/>
      <dgm:t>
        <a:bodyPr/>
        <a:lstStyle/>
        <a:p>
          <a:endParaRPr lang="en-GB"/>
        </a:p>
      </dgm:t>
    </dgm:pt>
    <dgm:pt modelId="{84ED822F-6CDD-844B-AE47-1F1BC19A319C}" type="pres">
      <dgm:prSet presAssocID="{513FC151-2423-3A40-B624-7C5D981D26AB}" presName="levelTx" presStyleLbl="revTx" presStyleIdx="0" presStyleCnt="0">
        <dgm:presLayoutVars>
          <dgm:chMax val="1"/>
          <dgm:bulletEnabled val="1"/>
        </dgm:presLayoutVars>
      </dgm:prSet>
      <dgm:spPr/>
      <dgm:t>
        <a:bodyPr/>
        <a:lstStyle/>
        <a:p>
          <a:endParaRPr lang="en-GB"/>
        </a:p>
      </dgm:t>
    </dgm:pt>
    <dgm:pt modelId="{B1B8A4D3-DDFE-CF46-8A08-E054BA9E0D07}" type="pres">
      <dgm:prSet presAssocID="{7C301FC7-0F94-034D-ACEA-D27D3A657759}" presName="Name8" presStyleCnt="0"/>
      <dgm:spPr/>
    </dgm:pt>
    <dgm:pt modelId="{EB7203BF-4C42-6149-A5E5-493E42B745A8}" type="pres">
      <dgm:prSet presAssocID="{7C301FC7-0F94-034D-ACEA-D27D3A657759}" presName="level" presStyleLbl="node1" presStyleIdx="2" presStyleCnt="5">
        <dgm:presLayoutVars>
          <dgm:chMax val="1"/>
          <dgm:bulletEnabled val="1"/>
        </dgm:presLayoutVars>
      </dgm:prSet>
      <dgm:spPr/>
      <dgm:t>
        <a:bodyPr/>
        <a:lstStyle/>
        <a:p>
          <a:endParaRPr lang="en-GB"/>
        </a:p>
      </dgm:t>
    </dgm:pt>
    <dgm:pt modelId="{B8FD83E0-BF5E-D147-9228-6345B27756C5}" type="pres">
      <dgm:prSet presAssocID="{7C301FC7-0F94-034D-ACEA-D27D3A657759}" presName="levelTx" presStyleLbl="revTx" presStyleIdx="0" presStyleCnt="0">
        <dgm:presLayoutVars>
          <dgm:chMax val="1"/>
          <dgm:bulletEnabled val="1"/>
        </dgm:presLayoutVars>
      </dgm:prSet>
      <dgm:spPr/>
      <dgm:t>
        <a:bodyPr/>
        <a:lstStyle/>
        <a:p>
          <a:endParaRPr lang="en-GB"/>
        </a:p>
      </dgm:t>
    </dgm:pt>
    <dgm:pt modelId="{BEBE7E23-BD8C-B94E-9DE5-52DC2BB325CA}" type="pres">
      <dgm:prSet presAssocID="{AFC4A222-C752-524B-B2DB-55E92EA3D87A}" presName="Name8" presStyleCnt="0"/>
      <dgm:spPr/>
    </dgm:pt>
    <dgm:pt modelId="{98FD86BB-1376-6C4D-A18C-B5D02318A0CD}" type="pres">
      <dgm:prSet presAssocID="{AFC4A222-C752-524B-B2DB-55E92EA3D87A}" presName="level" presStyleLbl="node1" presStyleIdx="3" presStyleCnt="5">
        <dgm:presLayoutVars>
          <dgm:chMax val="1"/>
          <dgm:bulletEnabled val="1"/>
        </dgm:presLayoutVars>
      </dgm:prSet>
      <dgm:spPr/>
      <dgm:t>
        <a:bodyPr/>
        <a:lstStyle/>
        <a:p>
          <a:endParaRPr lang="en-GB"/>
        </a:p>
      </dgm:t>
    </dgm:pt>
    <dgm:pt modelId="{985AEE3D-3386-DC4A-BA92-1053A4A01065}" type="pres">
      <dgm:prSet presAssocID="{AFC4A222-C752-524B-B2DB-55E92EA3D87A}" presName="levelTx" presStyleLbl="revTx" presStyleIdx="0" presStyleCnt="0">
        <dgm:presLayoutVars>
          <dgm:chMax val="1"/>
          <dgm:bulletEnabled val="1"/>
        </dgm:presLayoutVars>
      </dgm:prSet>
      <dgm:spPr/>
      <dgm:t>
        <a:bodyPr/>
        <a:lstStyle/>
        <a:p>
          <a:endParaRPr lang="en-GB"/>
        </a:p>
      </dgm:t>
    </dgm:pt>
    <dgm:pt modelId="{6D2A4906-19F6-B643-86AD-8AADF20522BB}" type="pres">
      <dgm:prSet presAssocID="{6AB81BE6-6C0B-0940-9BF3-68425681506B}" presName="Name8" presStyleCnt="0"/>
      <dgm:spPr/>
    </dgm:pt>
    <dgm:pt modelId="{6DF9A447-9C96-C64A-A7C2-27FDCD70A6BC}" type="pres">
      <dgm:prSet presAssocID="{6AB81BE6-6C0B-0940-9BF3-68425681506B}" presName="level" presStyleLbl="node1" presStyleIdx="4" presStyleCnt="5">
        <dgm:presLayoutVars>
          <dgm:chMax val="1"/>
          <dgm:bulletEnabled val="1"/>
        </dgm:presLayoutVars>
      </dgm:prSet>
      <dgm:spPr/>
      <dgm:t>
        <a:bodyPr/>
        <a:lstStyle/>
        <a:p>
          <a:endParaRPr lang="en-GB"/>
        </a:p>
      </dgm:t>
    </dgm:pt>
    <dgm:pt modelId="{3BCA341B-ED98-CA46-9801-91A04D86F15C}" type="pres">
      <dgm:prSet presAssocID="{6AB81BE6-6C0B-0940-9BF3-68425681506B}" presName="levelTx" presStyleLbl="revTx" presStyleIdx="0" presStyleCnt="0">
        <dgm:presLayoutVars>
          <dgm:chMax val="1"/>
          <dgm:bulletEnabled val="1"/>
        </dgm:presLayoutVars>
      </dgm:prSet>
      <dgm:spPr/>
      <dgm:t>
        <a:bodyPr/>
        <a:lstStyle/>
        <a:p>
          <a:endParaRPr lang="en-GB"/>
        </a:p>
      </dgm:t>
    </dgm:pt>
  </dgm:ptLst>
  <dgm:cxnLst>
    <dgm:cxn modelId="{97E62A72-537B-364B-A051-546BB002DC25}" srcId="{9C9F3E96-BBD5-5548-89F1-A5A20CC9131D}" destId="{6AB81BE6-6C0B-0940-9BF3-68425681506B}" srcOrd="4" destOrd="0" parTransId="{3B20A210-2AFF-B24D-B42A-288956CA4663}" sibTransId="{F4CA2A9C-C99E-4841-AC24-B024E5D9860E}"/>
    <dgm:cxn modelId="{FB2656B3-376F-DE49-A607-32D401FE1CB3}" srcId="{9C9F3E96-BBD5-5548-89F1-A5A20CC9131D}" destId="{AFC4A222-C752-524B-B2DB-55E92EA3D87A}" srcOrd="3" destOrd="0" parTransId="{D6632613-1F88-2341-BC8F-30AE8FAE31CB}" sibTransId="{48AF7D6A-3B24-7247-A62A-6F8BD750E5B3}"/>
    <dgm:cxn modelId="{E0286D57-07B1-294F-8A8B-EA80857E2AA5}" type="presOf" srcId="{9C9F3E96-BBD5-5548-89F1-A5A20CC9131D}" destId="{B3D74E2D-0DF7-BD43-BA6D-4F96842FECEE}" srcOrd="0" destOrd="0" presId="urn:microsoft.com/office/officeart/2005/8/layout/pyramid1"/>
    <dgm:cxn modelId="{8E7B7C22-552D-D14D-B6D5-85C85AAC8E9D}" type="presOf" srcId="{AFC4A222-C752-524B-B2DB-55E92EA3D87A}" destId="{985AEE3D-3386-DC4A-BA92-1053A4A01065}" srcOrd="1" destOrd="0" presId="urn:microsoft.com/office/officeart/2005/8/layout/pyramid1"/>
    <dgm:cxn modelId="{BC441EDE-0469-4C49-82DA-0D1341AB85CF}" type="presOf" srcId="{7C301FC7-0F94-034D-ACEA-D27D3A657759}" destId="{EB7203BF-4C42-6149-A5E5-493E42B745A8}" srcOrd="0" destOrd="0" presId="urn:microsoft.com/office/officeart/2005/8/layout/pyramid1"/>
    <dgm:cxn modelId="{BEE8C051-1DC7-5747-A775-79BE3CAD216D}" type="presOf" srcId="{AFC4A222-C752-524B-B2DB-55E92EA3D87A}" destId="{98FD86BB-1376-6C4D-A18C-B5D02318A0CD}" srcOrd="0" destOrd="0" presId="urn:microsoft.com/office/officeart/2005/8/layout/pyramid1"/>
    <dgm:cxn modelId="{B849D94A-DEE8-CB4E-AF00-E129B5A3DCB1}" type="presOf" srcId="{9FDE6E4B-AFE6-8A4F-8D85-22494C55F1CE}" destId="{16E5668B-6915-BB4C-9CF8-7D4601D85396}" srcOrd="0" destOrd="0" presId="urn:microsoft.com/office/officeart/2005/8/layout/pyramid1"/>
    <dgm:cxn modelId="{8F34BE7C-5C05-0A45-B673-1B1075C003A1}" type="presOf" srcId="{6AB81BE6-6C0B-0940-9BF3-68425681506B}" destId="{3BCA341B-ED98-CA46-9801-91A04D86F15C}" srcOrd="1" destOrd="0" presId="urn:microsoft.com/office/officeart/2005/8/layout/pyramid1"/>
    <dgm:cxn modelId="{66A0CD59-5271-1743-B956-8E2B4CFEF22D}" type="presOf" srcId="{9FDE6E4B-AFE6-8A4F-8D85-22494C55F1CE}" destId="{5CC2D2E9-06E8-5E4C-9FC2-9FD2FAEA205A}" srcOrd="1" destOrd="0" presId="urn:microsoft.com/office/officeart/2005/8/layout/pyramid1"/>
    <dgm:cxn modelId="{270D64B4-125A-6148-B605-88EE626DEA4F}" type="presOf" srcId="{7C301FC7-0F94-034D-ACEA-D27D3A657759}" destId="{B8FD83E0-BF5E-D147-9228-6345B27756C5}" srcOrd="1" destOrd="0" presId="urn:microsoft.com/office/officeart/2005/8/layout/pyramid1"/>
    <dgm:cxn modelId="{52C6F981-E345-D640-B8C1-464BDBBA5DEC}" srcId="{9C9F3E96-BBD5-5548-89F1-A5A20CC9131D}" destId="{513FC151-2423-3A40-B624-7C5D981D26AB}" srcOrd="1" destOrd="0" parTransId="{0152A45F-8F71-B24F-AF66-A6D5882FCE0A}" sibTransId="{5D010F8D-A578-134C-842C-CE5A00B8C595}"/>
    <dgm:cxn modelId="{2797C078-4BE2-DC4D-829A-E0466B6FAE82}" srcId="{9C9F3E96-BBD5-5548-89F1-A5A20CC9131D}" destId="{7C301FC7-0F94-034D-ACEA-D27D3A657759}" srcOrd="2" destOrd="0" parTransId="{95CB2504-CFAC-2C42-9A15-5BAB2AD737BB}" sibTransId="{053B9685-F237-694F-8621-F0964F262FE2}"/>
    <dgm:cxn modelId="{A45C1D57-F0B2-2249-8446-299E8E601671}" type="presOf" srcId="{513FC151-2423-3A40-B624-7C5D981D26AB}" destId="{A3CA64B7-E43D-8F4D-A863-9CC7E84841B0}" srcOrd="0" destOrd="0" presId="urn:microsoft.com/office/officeart/2005/8/layout/pyramid1"/>
    <dgm:cxn modelId="{E0447F59-EAAF-8E42-8419-4E1964BD8A85}" srcId="{9C9F3E96-BBD5-5548-89F1-A5A20CC9131D}" destId="{9FDE6E4B-AFE6-8A4F-8D85-22494C55F1CE}" srcOrd="0" destOrd="0" parTransId="{D72F9519-CF18-F047-AB23-012835F71858}" sibTransId="{43351FFF-D1D0-6241-A165-16C7DB12FFF6}"/>
    <dgm:cxn modelId="{94271D5A-6143-A04C-9AB6-34059A838393}" type="presOf" srcId="{513FC151-2423-3A40-B624-7C5D981D26AB}" destId="{84ED822F-6CDD-844B-AE47-1F1BC19A319C}" srcOrd="1" destOrd="0" presId="urn:microsoft.com/office/officeart/2005/8/layout/pyramid1"/>
    <dgm:cxn modelId="{79D5A813-30A9-6B4E-8721-E1CEF9D52B63}" type="presOf" srcId="{6AB81BE6-6C0B-0940-9BF3-68425681506B}" destId="{6DF9A447-9C96-C64A-A7C2-27FDCD70A6BC}" srcOrd="0" destOrd="0" presId="urn:microsoft.com/office/officeart/2005/8/layout/pyramid1"/>
    <dgm:cxn modelId="{5F8027A7-39EB-E648-ABE6-34947D9733FD}" type="presParOf" srcId="{B3D74E2D-0DF7-BD43-BA6D-4F96842FECEE}" destId="{ACA564E8-89C9-174C-96AB-E0157B5534ED}" srcOrd="0" destOrd="0" presId="urn:microsoft.com/office/officeart/2005/8/layout/pyramid1"/>
    <dgm:cxn modelId="{C9520844-5BB1-1148-A06F-B427B07D0C09}" type="presParOf" srcId="{ACA564E8-89C9-174C-96AB-E0157B5534ED}" destId="{16E5668B-6915-BB4C-9CF8-7D4601D85396}" srcOrd="0" destOrd="0" presId="urn:microsoft.com/office/officeart/2005/8/layout/pyramid1"/>
    <dgm:cxn modelId="{2ADAF603-4C3E-4944-9ECF-7AE4EAF0CED3}" type="presParOf" srcId="{ACA564E8-89C9-174C-96AB-E0157B5534ED}" destId="{5CC2D2E9-06E8-5E4C-9FC2-9FD2FAEA205A}" srcOrd="1" destOrd="0" presId="urn:microsoft.com/office/officeart/2005/8/layout/pyramid1"/>
    <dgm:cxn modelId="{78289D80-84B6-3A41-B630-926B11E67CB9}" type="presParOf" srcId="{B3D74E2D-0DF7-BD43-BA6D-4F96842FECEE}" destId="{72504DAC-3751-C544-BED4-F007C150AF78}" srcOrd="1" destOrd="0" presId="urn:microsoft.com/office/officeart/2005/8/layout/pyramid1"/>
    <dgm:cxn modelId="{BD3D29AB-B3E5-8541-9CFA-BDF9EC91B00A}" type="presParOf" srcId="{72504DAC-3751-C544-BED4-F007C150AF78}" destId="{A3CA64B7-E43D-8F4D-A863-9CC7E84841B0}" srcOrd="0" destOrd="0" presId="urn:microsoft.com/office/officeart/2005/8/layout/pyramid1"/>
    <dgm:cxn modelId="{565B2288-E728-3547-BB51-BA4354CB0013}" type="presParOf" srcId="{72504DAC-3751-C544-BED4-F007C150AF78}" destId="{84ED822F-6CDD-844B-AE47-1F1BC19A319C}" srcOrd="1" destOrd="0" presId="urn:microsoft.com/office/officeart/2005/8/layout/pyramid1"/>
    <dgm:cxn modelId="{5A467AAE-14B0-BE45-95BB-0A4771379EF0}" type="presParOf" srcId="{B3D74E2D-0DF7-BD43-BA6D-4F96842FECEE}" destId="{B1B8A4D3-DDFE-CF46-8A08-E054BA9E0D07}" srcOrd="2" destOrd="0" presId="urn:microsoft.com/office/officeart/2005/8/layout/pyramid1"/>
    <dgm:cxn modelId="{714855FB-6837-AD44-9CB3-E00B3E17B2DF}" type="presParOf" srcId="{B1B8A4D3-DDFE-CF46-8A08-E054BA9E0D07}" destId="{EB7203BF-4C42-6149-A5E5-493E42B745A8}" srcOrd="0" destOrd="0" presId="urn:microsoft.com/office/officeart/2005/8/layout/pyramid1"/>
    <dgm:cxn modelId="{333ED3C8-1403-654E-AAFC-B367EDC85EDE}" type="presParOf" srcId="{B1B8A4D3-DDFE-CF46-8A08-E054BA9E0D07}" destId="{B8FD83E0-BF5E-D147-9228-6345B27756C5}" srcOrd="1" destOrd="0" presId="urn:microsoft.com/office/officeart/2005/8/layout/pyramid1"/>
    <dgm:cxn modelId="{4FC948DB-1A0B-AF4E-9053-E40BD1776266}" type="presParOf" srcId="{B3D74E2D-0DF7-BD43-BA6D-4F96842FECEE}" destId="{BEBE7E23-BD8C-B94E-9DE5-52DC2BB325CA}" srcOrd="3" destOrd="0" presId="urn:microsoft.com/office/officeart/2005/8/layout/pyramid1"/>
    <dgm:cxn modelId="{E10CA5E1-E9A9-E24B-B6AB-B988F6F180E4}" type="presParOf" srcId="{BEBE7E23-BD8C-B94E-9DE5-52DC2BB325CA}" destId="{98FD86BB-1376-6C4D-A18C-B5D02318A0CD}" srcOrd="0" destOrd="0" presId="urn:microsoft.com/office/officeart/2005/8/layout/pyramid1"/>
    <dgm:cxn modelId="{A79F06F6-AABB-634B-9A59-DCC957FF99E1}" type="presParOf" srcId="{BEBE7E23-BD8C-B94E-9DE5-52DC2BB325CA}" destId="{985AEE3D-3386-DC4A-BA92-1053A4A01065}" srcOrd="1" destOrd="0" presId="urn:microsoft.com/office/officeart/2005/8/layout/pyramid1"/>
    <dgm:cxn modelId="{DA14A11D-2904-E042-9594-E85FDB4893B4}" type="presParOf" srcId="{B3D74E2D-0DF7-BD43-BA6D-4F96842FECEE}" destId="{6D2A4906-19F6-B643-86AD-8AADF20522BB}" srcOrd="4" destOrd="0" presId="urn:microsoft.com/office/officeart/2005/8/layout/pyramid1"/>
    <dgm:cxn modelId="{CCD7B0C6-7052-D94C-B7FA-ACEBC540344E}" type="presParOf" srcId="{6D2A4906-19F6-B643-86AD-8AADF20522BB}" destId="{6DF9A447-9C96-C64A-A7C2-27FDCD70A6BC}" srcOrd="0" destOrd="0" presId="urn:microsoft.com/office/officeart/2005/8/layout/pyramid1"/>
    <dgm:cxn modelId="{3A8BBBCD-0265-824C-B6F7-D50F71305B04}" type="presParOf" srcId="{6D2A4906-19F6-B643-86AD-8AADF20522BB}" destId="{3BCA341B-ED98-CA46-9801-91A04D86F15C}"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5668B-6915-BB4C-9CF8-7D4601D85396}">
      <dsp:nvSpPr>
        <dsp:cNvPr id="0" name=""/>
        <dsp:cNvSpPr/>
      </dsp:nvSpPr>
      <dsp:spPr>
        <a:xfrm>
          <a:off x="2578017" y="0"/>
          <a:ext cx="1289008" cy="929148"/>
        </a:xfrm>
        <a:prstGeom prst="trapezoid">
          <a:avLst>
            <a:gd name="adj" fmla="val 69365"/>
          </a:avLst>
        </a:prstGeom>
        <a:gradFill rotWithShape="0">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GB" sz="3200" kern="1200" dirty="0" smtClean="0">
              <a:latin typeface="Comic Sans MS" charset="0"/>
              <a:ea typeface="Comic Sans MS" charset="0"/>
              <a:cs typeface="Comic Sans MS" charset="0"/>
            </a:rPr>
            <a:t>Orca</a:t>
          </a:r>
          <a:endParaRPr lang="en-GB" sz="3200" kern="1200" dirty="0">
            <a:latin typeface="Comic Sans MS" charset="0"/>
            <a:ea typeface="Comic Sans MS" charset="0"/>
            <a:cs typeface="Comic Sans MS" charset="0"/>
          </a:endParaRPr>
        </a:p>
      </dsp:txBody>
      <dsp:txXfrm>
        <a:off x="2578017" y="0"/>
        <a:ext cx="1289008" cy="929148"/>
      </dsp:txXfrm>
    </dsp:sp>
    <dsp:sp modelId="{A3CA64B7-E43D-8F4D-A863-9CC7E84841B0}">
      <dsp:nvSpPr>
        <dsp:cNvPr id="0" name=""/>
        <dsp:cNvSpPr/>
      </dsp:nvSpPr>
      <dsp:spPr>
        <a:xfrm>
          <a:off x="1933513" y="929148"/>
          <a:ext cx="2578017" cy="929148"/>
        </a:xfrm>
        <a:prstGeom prst="trapezoid">
          <a:avLst>
            <a:gd name="adj" fmla="val 6936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GB" sz="3200" kern="1200" dirty="0" smtClean="0">
              <a:latin typeface="Comic Sans MS" charset="0"/>
              <a:ea typeface="Comic Sans MS" charset="0"/>
              <a:cs typeface="Comic Sans MS" charset="0"/>
            </a:rPr>
            <a:t>Seal</a:t>
          </a:r>
          <a:endParaRPr lang="en-GB" sz="3200" kern="1200" dirty="0">
            <a:latin typeface="Comic Sans MS" charset="0"/>
            <a:ea typeface="Comic Sans MS" charset="0"/>
            <a:cs typeface="Comic Sans MS" charset="0"/>
          </a:endParaRPr>
        </a:p>
      </dsp:txBody>
      <dsp:txXfrm>
        <a:off x="2384666" y="929148"/>
        <a:ext cx="1675711" cy="929148"/>
      </dsp:txXfrm>
    </dsp:sp>
    <dsp:sp modelId="{EB7203BF-4C42-6149-A5E5-493E42B745A8}">
      <dsp:nvSpPr>
        <dsp:cNvPr id="0" name=""/>
        <dsp:cNvSpPr/>
      </dsp:nvSpPr>
      <dsp:spPr>
        <a:xfrm>
          <a:off x="1289008" y="1858296"/>
          <a:ext cx="3867027" cy="929148"/>
        </a:xfrm>
        <a:prstGeom prst="trapezoid">
          <a:avLst>
            <a:gd name="adj" fmla="val 69365"/>
          </a:avLst>
        </a:prstGeom>
        <a:gradFill rotWithShape="0">
          <a:gsLst>
            <a:gs pos="0">
              <a:schemeClr val="accent1">
                <a:hueOff val="0"/>
                <a:satOff val="0"/>
                <a:lumOff val="0"/>
                <a:alphaOff val="0"/>
                <a:tint val="100000"/>
                <a:shade val="100000"/>
                <a:satMod val="130000"/>
              </a:schemeClr>
            </a:gs>
            <a:gs pos="100000">
              <a:srgbClr val="00B0F0"/>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GB" sz="3200" kern="1200" dirty="0" smtClean="0">
              <a:latin typeface="Comic Sans MS" charset="0"/>
              <a:ea typeface="Comic Sans MS" charset="0"/>
              <a:cs typeface="Comic Sans MS" charset="0"/>
            </a:rPr>
            <a:t>Squid</a:t>
          </a:r>
          <a:endParaRPr lang="en-GB" sz="3200" kern="1200" dirty="0">
            <a:latin typeface="Comic Sans MS" charset="0"/>
            <a:ea typeface="Comic Sans MS" charset="0"/>
            <a:cs typeface="Comic Sans MS" charset="0"/>
          </a:endParaRPr>
        </a:p>
      </dsp:txBody>
      <dsp:txXfrm>
        <a:off x="1965738" y="1858296"/>
        <a:ext cx="2513567" cy="929148"/>
      </dsp:txXfrm>
    </dsp:sp>
    <dsp:sp modelId="{98FD86BB-1376-6C4D-A18C-B5D02318A0CD}">
      <dsp:nvSpPr>
        <dsp:cNvPr id="0" name=""/>
        <dsp:cNvSpPr/>
      </dsp:nvSpPr>
      <dsp:spPr>
        <a:xfrm>
          <a:off x="644504" y="2787445"/>
          <a:ext cx="5156035" cy="929148"/>
        </a:xfrm>
        <a:prstGeom prst="trapezoid">
          <a:avLst>
            <a:gd name="adj" fmla="val 6936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GB" sz="3200" kern="1200" dirty="0" smtClean="0">
              <a:latin typeface="Comic Sans MS" charset="0"/>
              <a:ea typeface="Comic Sans MS" charset="0"/>
              <a:cs typeface="Comic Sans MS" charset="0"/>
            </a:rPr>
            <a:t>Antarctic krill</a:t>
          </a:r>
          <a:endParaRPr lang="en-GB" sz="3200" kern="1200" dirty="0">
            <a:latin typeface="Comic Sans MS" charset="0"/>
            <a:ea typeface="Comic Sans MS" charset="0"/>
            <a:cs typeface="Comic Sans MS" charset="0"/>
          </a:endParaRPr>
        </a:p>
      </dsp:txBody>
      <dsp:txXfrm>
        <a:off x="1546810" y="2787445"/>
        <a:ext cx="3351423" cy="929148"/>
      </dsp:txXfrm>
    </dsp:sp>
    <dsp:sp modelId="{6DF9A447-9C96-C64A-A7C2-27FDCD70A6BC}">
      <dsp:nvSpPr>
        <dsp:cNvPr id="0" name=""/>
        <dsp:cNvSpPr/>
      </dsp:nvSpPr>
      <dsp:spPr>
        <a:xfrm>
          <a:off x="0" y="3716593"/>
          <a:ext cx="6445045" cy="929148"/>
        </a:xfrm>
        <a:prstGeom prst="trapezoid">
          <a:avLst>
            <a:gd name="adj" fmla="val 69365"/>
          </a:avLst>
        </a:prstGeom>
        <a:gradFill rotWithShape="0">
          <a:gsLst>
            <a:gs pos="0">
              <a:schemeClr val="accent1">
                <a:hueOff val="0"/>
                <a:satOff val="0"/>
                <a:lumOff val="0"/>
                <a:alphaOff val="0"/>
                <a:tint val="100000"/>
                <a:shade val="100000"/>
                <a:satMod val="130000"/>
              </a:schemeClr>
            </a:gs>
            <a:gs pos="100000">
              <a:srgbClr val="00B0F0"/>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GB" sz="3200" kern="1200" dirty="0" smtClean="0">
              <a:latin typeface="Comic Sans MS" charset="0"/>
              <a:ea typeface="Comic Sans MS" charset="0"/>
              <a:cs typeface="Comic Sans MS" charset="0"/>
            </a:rPr>
            <a:t>Phytoplankton</a:t>
          </a:r>
          <a:r>
            <a:rPr lang="en-GB" sz="3200" kern="1200" baseline="0" dirty="0" smtClean="0">
              <a:latin typeface="Comic Sans MS" charset="0"/>
              <a:ea typeface="Comic Sans MS" charset="0"/>
              <a:cs typeface="Comic Sans MS" charset="0"/>
            </a:rPr>
            <a:t> e.g. algae</a:t>
          </a:r>
          <a:endParaRPr lang="en-GB" sz="3200" kern="1200" dirty="0">
            <a:latin typeface="Comic Sans MS" charset="0"/>
            <a:ea typeface="Comic Sans MS" charset="0"/>
            <a:cs typeface="Comic Sans MS" charset="0"/>
          </a:endParaRPr>
        </a:p>
      </dsp:txBody>
      <dsp:txXfrm>
        <a:off x="1127882" y="3716593"/>
        <a:ext cx="4189279" cy="92914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483033-F114-6744-8BE7-5F64D3C33E54}" type="datetimeFigureOut">
              <a:rPr lang="en-US" smtClean="0"/>
              <a:pPr/>
              <a:t>7/13/20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FC2F18-3611-9D4B-A2D4-30DD2BBE43BD}" type="slidenum">
              <a:rPr lang="en-US" smtClean="0"/>
              <a:pPr/>
              <a:t>‹#›</a:t>
            </a:fld>
            <a:endParaRPr lang="en-US" dirty="0"/>
          </a:p>
        </p:txBody>
      </p:sp>
    </p:spTree>
    <p:extLst>
      <p:ext uri="{BB962C8B-B14F-4D97-AF65-F5344CB8AC3E}">
        <p14:creationId xmlns:p14="http://schemas.microsoft.com/office/powerpoint/2010/main" val="38724676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6CF044E-3B00-8E46-B9C9-1F945E3887AE}" type="datetimeFigureOut">
              <a:rPr lang="en-US" smtClean="0"/>
              <a:pPr/>
              <a:t>7/13/20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305654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6CF044E-3B00-8E46-B9C9-1F945E3887AE}" type="datetimeFigureOut">
              <a:rPr lang="en-US" smtClean="0"/>
              <a:pPr/>
              <a:t>7/13/20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069662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6CF044E-3B00-8E46-B9C9-1F945E3887AE}" type="datetimeFigureOut">
              <a:rPr lang="en-US" smtClean="0"/>
              <a:pPr/>
              <a:t>7/13/20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976907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6CF044E-3B00-8E46-B9C9-1F945E3887AE}" type="datetimeFigureOut">
              <a:rPr lang="en-US" smtClean="0"/>
              <a:pPr/>
              <a:t>7/13/20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4115438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6CF044E-3B00-8E46-B9C9-1F945E3887AE}" type="datetimeFigureOut">
              <a:rPr lang="en-US" smtClean="0"/>
              <a:pPr/>
              <a:t>7/13/20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74143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6CF044E-3B00-8E46-B9C9-1F945E3887AE}" type="datetimeFigureOut">
              <a:rPr lang="en-US" smtClean="0"/>
              <a:pPr/>
              <a:t>7/13/20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523018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6CF044E-3B00-8E46-B9C9-1F945E3887AE}" type="datetimeFigureOut">
              <a:rPr lang="en-US" smtClean="0"/>
              <a:pPr/>
              <a:t>7/13/20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643778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6CF044E-3B00-8E46-B9C9-1F945E3887AE}" type="datetimeFigureOut">
              <a:rPr lang="en-US" smtClean="0"/>
              <a:pPr/>
              <a:t>7/13/20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3558616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CF044E-3B00-8E46-B9C9-1F945E3887AE}" type="datetimeFigureOut">
              <a:rPr lang="en-US" smtClean="0"/>
              <a:pPr/>
              <a:t>7/13/20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2774775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6CF044E-3B00-8E46-B9C9-1F945E3887AE}" type="datetimeFigureOut">
              <a:rPr lang="en-US" smtClean="0"/>
              <a:pPr/>
              <a:t>7/13/20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2033377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6CF044E-3B00-8E46-B9C9-1F945E3887AE}" type="datetimeFigureOut">
              <a:rPr lang="en-US" smtClean="0"/>
              <a:pPr/>
              <a:t>7/13/20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32365491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F044E-3B00-8E46-B9C9-1F945E3887AE}" type="datetimeFigureOut">
              <a:rPr lang="en-US" smtClean="0"/>
              <a:pPr/>
              <a:t>7/13/20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137943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pte.org.uk/" TargetMode="Externa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 Id="rId3" Type="http://schemas.openxmlformats.org/officeDocument/2006/relationships/image" Target="../media/image6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s>
</file>

<file path=ppt/slides/_rels/slide73.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jpg"/><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69" y="2580"/>
            <a:ext cx="8229600" cy="1143000"/>
          </a:xfrm>
        </p:spPr>
        <p:txBody>
          <a:bodyPr/>
          <a:lstStyle/>
          <a:p>
            <a:r>
              <a:rPr lang="en-US" dirty="0" smtClean="0">
                <a:solidFill>
                  <a:srgbClr val="0070C0"/>
                </a:solidFill>
                <a:latin typeface="Comic Sans MS" charset="0"/>
                <a:ea typeface="Comic Sans MS" charset="0"/>
                <a:cs typeface="Comic Sans MS" charset="0"/>
              </a:rPr>
              <a:t>Note to teachers</a:t>
            </a:r>
            <a:endParaRPr lang="en-US" dirty="0">
              <a:solidFill>
                <a:srgbClr val="0070C0"/>
              </a:solidFill>
              <a:latin typeface="Comic Sans MS" charset="0"/>
              <a:ea typeface="Comic Sans MS" charset="0"/>
              <a:cs typeface="Comic Sans MS" charset="0"/>
            </a:endParaRPr>
          </a:p>
        </p:txBody>
      </p:sp>
      <p:sp>
        <p:nvSpPr>
          <p:cNvPr id="3" name="Content Placeholder 2"/>
          <p:cNvSpPr>
            <a:spLocks noGrp="1"/>
          </p:cNvSpPr>
          <p:nvPr>
            <p:ph idx="1"/>
          </p:nvPr>
        </p:nvSpPr>
        <p:spPr>
          <a:xfrm>
            <a:off x="466969" y="998538"/>
            <a:ext cx="8229600" cy="4708525"/>
          </a:xfrm>
        </p:spPr>
        <p:txBody>
          <a:bodyPr>
            <a:noAutofit/>
          </a:bodyPr>
          <a:lstStyle/>
          <a:p>
            <a:pPr marL="0" indent="0">
              <a:buNone/>
            </a:pPr>
            <a:r>
              <a:rPr lang="en-US" sz="2300" dirty="0" smtClean="0">
                <a:latin typeface="Comic Sans MS" charset="0"/>
                <a:ea typeface="Comic Sans MS" charset="0"/>
                <a:cs typeface="Comic Sans MS" charset="0"/>
              </a:rPr>
              <a:t>Thank you for downloading this presentation from the Young People’s Trust for the Environment.  You are welcome to modify it by adding your own slides or deleting ones you don’t need.</a:t>
            </a:r>
          </a:p>
          <a:p>
            <a:pPr marL="0" indent="0">
              <a:buNone/>
            </a:pPr>
            <a:endParaRPr lang="en-US" sz="2300" dirty="0" smtClean="0">
              <a:latin typeface="Comic Sans MS" charset="0"/>
              <a:ea typeface="Comic Sans MS" charset="0"/>
              <a:cs typeface="Comic Sans MS" charset="0"/>
            </a:endParaRPr>
          </a:p>
          <a:p>
            <a:pPr marL="0" indent="0">
              <a:buNone/>
            </a:pPr>
            <a:r>
              <a:rPr lang="en-US" sz="2300" dirty="0" smtClean="0">
                <a:latin typeface="Comic Sans MS" charset="0"/>
                <a:ea typeface="Comic Sans MS" charset="0"/>
                <a:cs typeface="Comic Sans MS" charset="0"/>
              </a:rPr>
              <a:t>Please do not remove the photo credits from any of the photos you use and we would be very grateful if you could leave YPTE’s logo and web address on the relevant pages.  </a:t>
            </a:r>
          </a:p>
          <a:p>
            <a:pPr marL="0" indent="0">
              <a:buNone/>
            </a:pPr>
            <a:endParaRPr lang="en-US" sz="2300" dirty="0" smtClean="0">
              <a:latin typeface="Comic Sans MS" charset="0"/>
              <a:ea typeface="Comic Sans MS" charset="0"/>
              <a:cs typeface="Comic Sans MS" charset="0"/>
            </a:endParaRPr>
          </a:p>
          <a:p>
            <a:pPr marL="0" indent="0">
              <a:buNone/>
            </a:pPr>
            <a:r>
              <a:rPr lang="en-US" sz="2300" dirty="0" smtClean="0">
                <a:latin typeface="Comic Sans MS" charset="0"/>
                <a:ea typeface="Comic Sans MS" charset="0"/>
                <a:cs typeface="Comic Sans MS" charset="0"/>
              </a:rPr>
              <a:t>We want to encourage more and more young people to learn about taking care of our world and our website is a great starting point for this. You can find lots more supporting information by visiting the ‘Explore’ section of </a:t>
            </a:r>
            <a:r>
              <a:rPr lang="en-US" sz="2300" dirty="0" smtClean="0">
                <a:latin typeface="Comic Sans MS" charset="0"/>
                <a:ea typeface="Comic Sans MS" charset="0"/>
                <a:cs typeface="Comic Sans MS" charset="0"/>
                <a:hlinkClick r:id="rId2"/>
              </a:rPr>
              <a:t>https://ypte.org.uk</a:t>
            </a:r>
            <a:endParaRPr lang="en-US" sz="2300" dirty="0">
              <a:latin typeface="Comic Sans MS" charset="0"/>
              <a:ea typeface="Comic Sans MS" charset="0"/>
              <a:cs typeface="Comic Sans MS" charset="0"/>
            </a:endParaRPr>
          </a:p>
        </p:txBody>
      </p:sp>
      <p:pic>
        <p:nvPicPr>
          <p:cNvPr id="4" name="Picture 3" descr="YPTE-logo-type-cmyk.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4846" y="5763221"/>
            <a:ext cx="1463429" cy="873992"/>
          </a:xfrm>
          <a:prstGeom prst="rect">
            <a:avLst/>
          </a:prstGeom>
        </p:spPr>
      </p:pic>
    </p:spTree>
    <p:extLst>
      <p:ext uri="{BB962C8B-B14F-4D97-AF65-F5344CB8AC3E}">
        <p14:creationId xmlns:p14="http://schemas.microsoft.com/office/powerpoint/2010/main" val="644270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5" name="TextBox 4"/>
          <p:cNvSpPr txBox="1"/>
          <p:nvPr/>
        </p:nvSpPr>
        <p:spPr>
          <a:xfrm>
            <a:off x="5014452" y="6459794"/>
            <a:ext cx="1401096" cy="230832"/>
          </a:xfrm>
          <a:prstGeom prst="rect">
            <a:avLst/>
          </a:prstGeom>
          <a:noFill/>
        </p:spPr>
        <p:txBody>
          <a:bodyPr wrap="square" rtlCol="0">
            <a:spAutoFit/>
          </a:bodyPr>
          <a:lstStyle/>
          <a:p>
            <a:r>
              <a:rPr lang="en-GB" sz="900" dirty="0" smtClean="0">
                <a:solidFill>
                  <a:schemeClr val="bg1"/>
                </a:solidFill>
              </a:rPr>
              <a:t>Photo: duncan c</a:t>
            </a:r>
            <a:endParaRPr lang="en-GB" sz="900" dirty="0">
              <a:solidFill>
                <a:schemeClr val="bg1"/>
              </a:solidFill>
            </a:endParaRPr>
          </a:p>
        </p:txBody>
      </p:sp>
      <p:sp>
        <p:nvSpPr>
          <p:cNvPr id="2" name="TextBox 1"/>
          <p:cNvSpPr txBox="1"/>
          <p:nvPr/>
        </p:nvSpPr>
        <p:spPr>
          <a:xfrm>
            <a:off x="6990736" y="516194"/>
            <a:ext cx="2020530" cy="2308324"/>
          </a:xfrm>
          <a:prstGeom prst="rect">
            <a:avLst/>
          </a:prstGeom>
          <a:noFill/>
        </p:spPr>
        <p:txBody>
          <a:bodyPr wrap="square" rtlCol="0">
            <a:spAutoFit/>
          </a:bodyPr>
          <a:lstStyle/>
          <a:p>
            <a:r>
              <a:rPr lang="en-GB" sz="2400" dirty="0" smtClean="0">
                <a:latin typeface="Comic Sans MS" charset="0"/>
                <a:ea typeface="Comic Sans MS" charset="0"/>
                <a:cs typeface="Comic Sans MS" charset="0"/>
              </a:rPr>
              <a:t>Antarctica is a huge frozen continent at the bottom of our planet</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3418206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127" y="0"/>
            <a:ext cx="8587030" cy="6858000"/>
          </a:xfrm>
          <a:prstGeom prst="rect">
            <a:avLst/>
          </a:prstGeom>
        </p:spPr>
      </p:pic>
      <p:sp>
        <p:nvSpPr>
          <p:cNvPr id="2" name="TextBox 1"/>
          <p:cNvSpPr txBox="1"/>
          <p:nvPr/>
        </p:nvSpPr>
        <p:spPr>
          <a:xfrm>
            <a:off x="1084084" y="895547"/>
            <a:ext cx="1809946" cy="338554"/>
          </a:xfrm>
          <a:prstGeom prst="rect">
            <a:avLst/>
          </a:prstGeom>
          <a:noFill/>
          <a:ln>
            <a:solidFill>
              <a:schemeClr val="tx1"/>
            </a:solidFill>
          </a:ln>
        </p:spPr>
        <p:txBody>
          <a:bodyPr wrap="square" rtlCol="0">
            <a:spAutoFit/>
          </a:bodyPr>
          <a:lstStyle/>
          <a:p>
            <a:r>
              <a:rPr lang="en-GB" sz="1600" dirty="0" smtClean="0"/>
              <a:t>Antarctic Peninsula</a:t>
            </a:r>
            <a:endParaRPr lang="en-GB" sz="1600" dirty="0"/>
          </a:p>
        </p:txBody>
      </p:sp>
      <p:cxnSp>
        <p:nvCxnSpPr>
          <p:cNvPr id="11" name="Straight Connector 10"/>
          <p:cNvCxnSpPr>
            <a:stCxn id="2" idx="2"/>
          </p:cNvCxnSpPr>
          <p:nvPr/>
        </p:nvCxnSpPr>
        <p:spPr>
          <a:xfrm flipH="1">
            <a:off x="1414021" y="1234101"/>
            <a:ext cx="575036" cy="67011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08920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5" name="TextBox 4"/>
          <p:cNvSpPr txBox="1"/>
          <p:nvPr/>
        </p:nvSpPr>
        <p:spPr>
          <a:xfrm>
            <a:off x="3013023" y="6415790"/>
            <a:ext cx="1558977" cy="230832"/>
          </a:xfrm>
          <a:prstGeom prst="rect">
            <a:avLst/>
          </a:prstGeom>
          <a:noFill/>
        </p:spPr>
        <p:txBody>
          <a:bodyPr wrap="square" rtlCol="0">
            <a:spAutoFit/>
          </a:bodyPr>
          <a:lstStyle/>
          <a:p>
            <a:r>
              <a:rPr lang="en-GB" sz="900" dirty="0" smtClean="0"/>
              <a:t>Photo: John Steedman</a:t>
            </a:r>
            <a:endParaRPr lang="en-GB" sz="900" dirty="0"/>
          </a:p>
        </p:txBody>
      </p:sp>
      <p:sp>
        <p:nvSpPr>
          <p:cNvPr id="6" name="TextBox 5"/>
          <p:cNvSpPr txBox="1"/>
          <p:nvPr/>
        </p:nvSpPr>
        <p:spPr>
          <a:xfrm>
            <a:off x="5351489" y="254833"/>
            <a:ext cx="3507698" cy="3785652"/>
          </a:xfrm>
          <a:prstGeom prst="rect">
            <a:avLst/>
          </a:prstGeom>
          <a:noFill/>
        </p:spPr>
        <p:txBody>
          <a:bodyPr wrap="square" rtlCol="0">
            <a:spAutoFit/>
          </a:bodyPr>
          <a:lstStyle/>
          <a:p>
            <a:r>
              <a:rPr lang="en-GB" sz="3000" dirty="0" smtClean="0">
                <a:latin typeface="Comic Sans MS" charset="0"/>
                <a:ea typeface="Comic Sans MS" charset="0"/>
                <a:cs typeface="Comic Sans MS" charset="0"/>
              </a:rPr>
              <a:t>Captain James Cook’s </a:t>
            </a:r>
            <a:r>
              <a:rPr lang="en-GB" sz="3000" i="1" dirty="0" smtClean="0">
                <a:latin typeface="Comic Sans MS" charset="0"/>
                <a:ea typeface="Comic Sans MS" charset="0"/>
                <a:cs typeface="Comic Sans MS" charset="0"/>
              </a:rPr>
              <a:t>Resolution</a:t>
            </a:r>
            <a:r>
              <a:rPr lang="en-GB" sz="3000" dirty="0" smtClean="0">
                <a:latin typeface="Comic Sans MS" charset="0"/>
                <a:ea typeface="Comic Sans MS" charset="0"/>
                <a:cs typeface="Comic Sans MS" charset="0"/>
              </a:rPr>
              <a:t> </a:t>
            </a:r>
            <a:r>
              <a:rPr lang="en-GB" sz="3000" dirty="0" smtClean="0">
                <a:latin typeface="Comic Sans MS" charset="0"/>
                <a:ea typeface="Comic Sans MS" charset="0"/>
                <a:cs typeface="Comic Sans MS" charset="0"/>
              </a:rPr>
              <a:t>was the first </a:t>
            </a:r>
            <a:r>
              <a:rPr lang="en-GB" sz="3000" dirty="0" smtClean="0">
                <a:latin typeface="Comic Sans MS" charset="0"/>
                <a:ea typeface="Comic Sans MS" charset="0"/>
                <a:cs typeface="Comic Sans MS" charset="0"/>
              </a:rPr>
              <a:t>ship recorded to have crossed </a:t>
            </a:r>
            <a:r>
              <a:rPr lang="en-GB" sz="3000" dirty="0" smtClean="0">
                <a:latin typeface="Comic Sans MS" charset="0"/>
                <a:ea typeface="Comic Sans MS" charset="0"/>
                <a:cs typeface="Comic Sans MS" charset="0"/>
              </a:rPr>
              <a:t>the Antarctic Circle in 1773, but they couldn’t see land</a:t>
            </a:r>
            <a:endParaRPr lang="en-GB" sz="3000" dirty="0">
              <a:latin typeface="Comic Sans MS" charset="0"/>
              <a:ea typeface="Comic Sans MS" charset="0"/>
              <a:cs typeface="Comic Sans MS" charset="0"/>
            </a:endParaRPr>
          </a:p>
        </p:txBody>
      </p:sp>
    </p:spTree>
    <p:extLst>
      <p:ext uri="{BB962C8B-B14F-4D97-AF65-F5344CB8AC3E}">
        <p14:creationId xmlns:p14="http://schemas.microsoft.com/office/powerpoint/2010/main" val="15156507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8971"/>
          <a:stretch/>
        </p:blipFill>
        <p:spPr>
          <a:xfrm>
            <a:off x="0" y="1306164"/>
            <a:ext cx="9144000" cy="5551836"/>
          </a:xfrm>
          <a:prstGeom prst="rect">
            <a:avLst/>
          </a:prstGeom>
        </p:spPr>
      </p:pic>
      <p:sp>
        <p:nvSpPr>
          <p:cNvPr id="6" name="TextBox 5"/>
          <p:cNvSpPr txBox="1"/>
          <p:nvPr/>
        </p:nvSpPr>
        <p:spPr>
          <a:xfrm>
            <a:off x="7150308" y="6505731"/>
            <a:ext cx="1469036" cy="230832"/>
          </a:xfrm>
          <a:prstGeom prst="rect">
            <a:avLst/>
          </a:prstGeom>
          <a:noFill/>
        </p:spPr>
        <p:txBody>
          <a:bodyPr wrap="square" rtlCol="0">
            <a:spAutoFit/>
          </a:bodyPr>
          <a:lstStyle/>
          <a:p>
            <a:r>
              <a:rPr lang="en-GB" sz="900" dirty="0" smtClean="0">
                <a:solidFill>
                  <a:schemeClr val="bg1"/>
                </a:solidFill>
              </a:rPr>
              <a:t>Photo: Ronald Woan</a:t>
            </a:r>
            <a:endParaRPr lang="en-GB" sz="900" dirty="0">
              <a:solidFill>
                <a:schemeClr val="bg1"/>
              </a:solidFill>
            </a:endParaRPr>
          </a:p>
        </p:txBody>
      </p:sp>
      <p:sp>
        <p:nvSpPr>
          <p:cNvPr id="7" name="TextBox 6"/>
          <p:cNvSpPr txBox="1"/>
          <p:nvPr/>
        </p:nvSpPr>
        <p:spPr>
          <a:xfrm>
            <a:off x="149902" y="194872"/>
            <a:ext cx="8754255" cy="861774"/>
          </a:xfrm>
          <a:prstGeom prst="rect">
            <a:avLst/>
          </a:prstGeom>
          <a:noFill/>
        </p:spPr>
        <p:txBody>
          <a:bodyPr wrap="square" rtlCol="0">
            <a:spAutoFit/>
          </a:bodyPr>
          <a:lstStyle/>
          <a:p>
            <a:pPr algn="ctr"/>
            <a:r>
              <a:rPr lang="en-GB" sz="2500" dirty="0" smtClean="0">
                <a:latin typeface="Comic Sans MS" charset="0"/>
                <a:ea typeface="Comic Sans MS" charset="0"/>
                <a:cs typeface="Comic Sans MS" charset="0"/>
              </a:rPr>
              <a:t>Captain Thaddeus Bellingshausen made the first </a:t>
            </a:r>
            <a:r>
              <a:rPr lang="en-GB" sz="2500" dirty="0" smtClean="0">
                <a:latin typeface="Comic Sans MS" charset="0"/>
                <a:ea typeface="Comic Sans MS" charset="0"/>
                <a:cs typeface="Comic Sans MS" charset="0"/>
              </a:rPr>
              <a:t>recorded sighting </a:t>
            </a:r>
            <a:r>
              <a:rPr lang="en-GB" sz="2500" dirty="0" smtClean="0">
                <a:latin typeface="Comic Sans MS" charset="0"/>
                <a:ea typeface="Comic Sans MS" charset="0"/>
                <a:cs typeface="Comic Sans MS" charset="0"/>
              </a:rPr>
              <a:t>of the continent of Antarctica in 1820</a:t>
            </a:r>
            <a:endParaRPr lang="en-GB" sz="2500" dirty="0">
              <a:latin typeface="Comic Sans MS" charset="0"/>
              <a:ea typeface="Comic Sans MS" charset="0"/>
              <a:cs typeface="Comic Sans MS" charset="0"/>
            </a:endParaRPr>
          </a:p>
        </p:txBody>
      </p:sp>
    </p:spTree>
    <p:extLst>
      <p:ext uri="{BB962C8B-B14F-4D97-AF65-F5344CB8AC3E}">
        <p14:creationId xmlns:p14="http://schemas.microsoft.com/office/powerpoint/2010/main" val="1879658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505"/>
          <a:stretch/>
        </p:blipFill>
        <p:spPr>
          <a:xfrm>
            <a:off x="0" y="2949964"/>
            <a:ext cx="5372083" cy="3705693"/>
          </a:xfrm>
          <a:prstGeom prst="rect">
            <a:avLst/>
          </a:prstGeom>
        </p:spPr>
      </p:pic>
      <p:sp>
        <p:nvSpPr>
          <p:cNvPr id="7" name="TextBox 6"/>
          <p:cNvSpPr txBox="1"/>
          <p:nvPr/>
        </p:nvSpPr>
        <p:spPr>
          <a:xfrm>
            <a:off x="3777521" y="6355829"/>
            <a:ext cx="1229193" cy="215444"/>
          </a:xfrm>
          <a:prstGeom prst="rect">
            <a:avLst/>
          </a:prstGeom>
          <a:noFill/>
        </p:spPr>
        <p:txBody>
          <a:bodyPr wrap="square" rtlCol="0">
            <a:spAutoFit/>
          </a:bodyPr>
          <a:lstStyle/>
          <a:p>
            <a:r>
              <a:rPr lang="en-GB" sz="800" dirty="0" smtClean="0">
                <a:solidFill>
                  <a:schemeClr val="bg1"/>
                </a:solidFill>
              </a:rPr>
              <a:t>Photo: Sam Howzit</a:t>
            </a:r>
            <a:endParaRPr lang="en-GB" sz="800" dirty="0">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714" y="239840"/>
            <a:ext cx="4137286" cy="6201085"/>
          </a:xfrm>
          <a:prstGeom prst="rect">
            <a:avLst/>
          </a:prstGeom>
        </p:spPr>
      </p:pic>
      <p:sp>
        <p:nvSpPr>
          <p:cNvPr id="11" name="TextBox 10"/>
          <p:cNvSpPr txBox="1"/>
          <p:nvPr/>
        </p:nvSpPr>
        <p:spPr>
          <a:xfrm>
            <a:off x="7996773" y="6124997"/>
            <a:ext cx="1147227" cy="215444"/>
          </a:xfrm>
          <a:prstGeom prst="rect">
            <a:avLst/>
          </a:prstGeom>
          <a:noFill/>
        </p:spPr>
        <p:txBody>
          <a:bodyPr wrap="square" rtlCol="0">
            <a:spAutoFit/>
          </a:bodyPr>
          <a:lstStyle/>
          <a:p>
            <a:r>
              <a:rPr lang="en-GB" sz="800" dirty="0" smtClean="0">
                <a:solidFill>
                  <a:schemeClr val="bg1"/>
                </a:solidFill>
              </a:rPr>
              <a:t>Photo: Oyvind Lind</a:t>
            </a:r>
            <a:endParaRPr lang="en-GB" sz="800" dirty="0">
              <a:solidFill>
                <a:schemeClr val="bg1"/>
              </a:solidFill>
            </a:endParaRPr>
          </a:p>
        </p:txBody>
      </p:sp>
      <p:sp>
        <p:nvSpPr>
          <p:cNvPr id="12" name="TextBox 11"/>
          <p:cNvSpPr txBox="1"/>
          <p:nvPr/>
        </p:nvSpPr>
        <p:spPr>
          <a:xfrm>
            <a:off x="224852" y="239840"/>
            <a:ext cx="4557010" cy="2246769"/>
          </a:xfrm>
          <a:prstGeom prst="rect">
            <a:avLst/>
          </a:prstGeom>
          <a:noFill/>
        </p:spPr>
        <p:txBody>
          <a:bodyPr wrap="square" rtlCol="0">
            <a:spAutoFit/>
          </a:bodyPr>
          <a:lstStyle/>
          <a:p>
            <a:r>
              <a:rPr lang="en-GB" sz="2800" dirty="0" smtClean="0">
                <a:latin typeface="Comic Sans MS" charset="0"/>
                <a:ea typeface="Comic Sans MS" charset="0"/>
                <a:cs typeface="Comic Sans MS" charset="0"/>
              </a:rPr>
              <a:t>Roald Amundsen led the Antarctic expedition of 1910-12. They were the first to reach the South Pole on 14 December 1911.</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14092343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5324"/>
          <a:stretch/>
        </p:blipFill>
        <p:spPr>
          <a:xfrm>
            <a:off x="1" y="1087953"/>
            <a:ext cx="9143999" cy="5770047"/>
          </a:xfrm>
        </p:spPr>
      </p:pic>
      <p:sp>
        <p:nvSpPr>
          <p:cNvPr id="5" name="TextBox 4"/>
          <p:cNvSpPr txBox="1"/>
          <p:nvPr/>
        </p:nvSpPr>
        <p:spPr>
          <a:xfrm>
            <a:off x="7506929" y="6312310"/>
            <a:ext cx="1179871" cy="230832"/>
          </a:xfrm>
          <a:prstGeom prst="rect">
            <a:avLst/>
          </a:prstGeom>
          <a:noFill/>
        </p:spPr>
        <p:txBody>
          <a:bodyPr wrap="square" rtlCol="0">
            <a:spAutoFit/>
          </a:bodyPr>
          <a:lstStyle/>
          <a:p>
            <a:r>
              <a:rPr lang="en-GB" sz="900" dirty="0" smtClean="0">
                <a:solidFill>
                  <a:schemeClr val="bg1"/>
                </a:solidFill>
              </a:rPr>
              <a:t>Photo: Brian Stetson</a:t>
            </a:r>
            <a:endParaRPr lang="en-GB" sz="900" dirty="0">
              <a:solidFill>
                <a:schemeClr val="bg1"/>
              </a:solidFill>
            </a:endParaRPr>
          </a:p>
        </p:txBody>
      </p:sp>
      <p:sp>
        <p:nvSpPr>
          <p:cNvPr id="6" name="TextBox 5"/>
          <p:cNvSpPr txBox="1"/>
          <p:nvPr/>
        </p:nvSpPr>
        <p:spPr>
          <a:xfrm>
            <a:off x="235974" y="74854"/>
            <a:ext cx="8672051"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53 countries have signed a treaty that Antarctica is a place to be used only for peace and science</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2214700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013" r="18196"/>
          <a:stretch/>
        </p:blipFill>
        <p:spPr>
          <a:xfrm>
            <a:off x="10613" y="1999281"/>
            <a:ext cx="9127530" cy="4326672"/>
          </a:xfrm>
          <a:prstGeom prst="rect">
            <a:avLst/>
          </a:prstGeom>
        </p:spPr>
      </p:pic>
      <p:sp>
        <p:nvSpPr>
          <p:cNvPr id="5" name="TextBox 4"/>
          <p:cNvSpPr txBox="1"/>
          <p:nvPr/>
        </p:nvSpPr>
        <p:spPr>
          <a:xfrm>
            <a:off x="6910466" y="6475751"/>
            <a:ext cx="1603947" cy="230832"/>
          </a:xfrm>
          <a:prstGeom prst="rect">
            <a:avLst/>
          </a:prstGeom>
          <a:noFill/>
        </p:spPr>
        <p:txBody>
          <a:bodyPr wrap="square" rtlCol="0">
            <a:spAutoFit/>
          </a:bodyPr>
          <a:lstStyle/>
          <a:p>
            <a:r>
              <a:rPr lang="en-GB" sz="900" dirty="0" smtClean="0"/>
              <a:t>Photo: Defence Images</a:t>
            </a:r>
            <a:endParaRPr lang="en-GB" sz="900" dirty="0"/>
          </a:p>
        </p:txBody>
      </p:sp>
      <p:sp>
        <p:nvSpPr>
          <p:cNvPr id="6" name="TextBox 5"/>
          <p:cNvSpPr txBox="1"/>
          <p:nvPr/>
        </p:nvSpPr>
        <p:spPr>
          <a:xfrm>
            <a:off x="10613" y="-182499"/>
            <a:ext cx="9143999" cy="1938992"/>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 </a:t>
            </a:r>
          </a:p>
          <a:p>
            <a:pPr algn="ctr"/>
            <a:r>
              <a:rPr lang="en-GB" sz="3200" dirty="0" smtClean="0">
                <a:latin typeface="Comic Sans MS" charset="0"/>
                <a:ea typeface="Comic Sans MS" charset="0"/>
                <a:cs typeface="Comic Sans MS" charset="0"/>
              </a:rPr>
              <a:t>This Royal Navy Ice Patrol Vessel </a:t>
            </a:r>
            <a:r>
              <a:rPr lang="en-GB" sz="3200" i="1" dirty="0" smtClean="0">
                <a:latin typeface="Comic Sans MS" charset="0"/>
                <a:ea typeface="Comic Sans MS" charset="0"/>
                <a:cs typeface="Comic Sans MS" charset="0"/>
              </a:rPr>
              <a:t>HMS Protector</a:t>
            </a:r>
            <a:r>
              <a:rPr lang="en-GB" sz="3200" dirty="0" smtClean="0">
                <a:latin typeface="Comic Sans MS" charset="0"/>
                <a:ea typeface="Comic Sans MS" charset="0"/>
                <a:cs typeface="Comic Sans MS" charset="0"/>
              </a:rPr>
              <a:t> is carrying out inspections in accordance with the Antarctic Treaty</a:t>
            </a:r>
            <a:endParaRPr lang="en-GB" sz="3200" dirty="0">
              <a:latin typeface="Comic Sans MS" charset="0"/>
              <a:ea typeface="Comic Sans MS" charset="0"/>
              <a:cs typeface="Comic Sans MS" charset="0"/>
            </a:endParaRPr>
          </a:p>
        </p:txBody>
      </p:sp>
    </p:spTree>
    <p:extLst>
      <p:ext uri="{BB962C8B-B14F-4D97-AF65-F5344CB8AC3E}">
        <p14:creationId xmlns:p14="http://schemas.microsoft.com/office/powerpoint/2010/main" val="9537518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34911" y="5530553"/>
            <a:ext cx="8716781" cy="1200329"/>
          </a:xfrm>
          <a:prstGeom prst="rect">
            <a:avLst/>
          </a:prstGeom>
          <a:noFill/>
        </p:spPr>
        <p:txBody>
          <a:bodyPr wrap="square" rtlCol="0">
            <a:spAutoFit/>
          </a:bodyPr>
          <a:lstStyle/>
          <a:p>
            <a:pPr algn="ctr"/>
            <a:r>
              <a:rPr lang="en-GB" sz="3600" dirty="0" smtClean="0">
                <a:latin typeface="Comic Sans MS" charset="0"/>
                <a:ea typeface="Comic Sans MS" charset="0"/>
                <a:cs typeface="Comic Sans MS" charset="0"/>
              </a:rPr>
              <a:t>Antarctica is known as a polar desert as it receives very little rain or snowfall</a:t>
            </a:r>
            <a:endParaRPr lang="en-GB" sz="3600" dirty="0">
              <a:latin typeface="Comic Sans MS" charset="0"/>
              <a:ea typeface="Comic Sans MS" charset="0"/>
              <a:cs typeface="Comic Sans MS" charset="0"/>
            </a:endParaRPr>
          </a:p>
        </p:txBody>
      </p:sp>
      <p:sp>
        <p:nvSpPr>
          <p:cNvPr id="3" name="TextBox 2"/>
          <p:cNvSpPr txBox="1"/>
          <p:nvPr/>
        </p:nvSpPr>
        <p:spPr>
          <a:xfrm>
            <a:off x="7756773" y="135419"/>
            <a:ext cx="1162373" cy="230832"/>
          </a:xfrm>
          <a:prstGeom prst="rect">
            <a:avLst/>
          </a:prstGeom>
          <a:noFill/>
        </p:spPr>
        <p:txBody>
          <a:bodyPr wrap="square" rtlCol="0">
            <a:spAutoFit/>
          </a:bodyPr>
          <a:lstStyle/>
          <a:p>
            <a:r>
              <a:rPr lang="en-GB" sz="900" dirty="0" smtClean="0"/>
              <a:t>Photo: US Embassy</a:t>
            </a:r>
            <a:endParaRPr lang="en-GB" sz="900" dirty="0"/>
          </a:p>
        </p:txBody>
      </p:sp>
    </p:spTree>
    <p:extLst>
      <p:ext uri="{BB962C8B-B14F-4D97-AF65-F5344CB8AC3E}">
        <p14:creationId xmlns:p14="http://schemas.microsoft.com/office/powerpoint/2010/main" val="1858309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6995"/>
          <a:stretch/>
        </p:blipFill>
        <p:spPr>
          <a:xfrm>
            <a:off x="0" y="1851285"/>
            <a:ext cx="9144000" cy="5006715"/>
          </a:xfrm>
          <a:prstGeom prst="rect">
            <a:avLst/>
          </a:prstGeom>
        </p:spPr>
      </p:pic>
      <p:sp>
        <p:nvSpPr>
          <p:cNvPr id="5" name="TextBox 4"/>
          <p:cNvSpPr txBox="1"/>
          <p:nvPr/>
        </p:nvSpPr>
        <p:spPr>
          <a:xfrm>
            <a:off x="7600013" y="6430781"/>
            <a:ext cx="1543987" cy="230832"/>
          </a:xfrm>
          <a:prstGeom prst="rect">
            <a:avLst/>
          </a:prstGeom>
          <a:noFill/>
        </p:spPr>
        <p:txBody>
          <a:bodyPr wrap="square" rtlCol="0">
            <a:spAutoFit/>
          </a:bodyPr>
          <a:lstStyle/>
          <a:p>
            <a:r>
              <a:rPr lang="en-GB" sz="900" dirty="0" smtClean="0">
                <a:solidFill>
                  <a:schemeClr val="bg1"/>
                </a:solidFill>
              </a:rPr>
              <a:t>Photo: lin padgham</a:t>
            </a:r>
            <a:endParaRPr lang="en-GB" sz="900" dirty="0">
              <a:solidFill>
                <a:schemeClr val="bg1"/>
              </a:solidFill>
            </a:endParaRPr>
          </a:p>
        </p:txBody>
      </p:sp>
      <p:sp>
        <p:nvSpPr>
          <p:cNvPr id="6" name="TextBox 5"/>
          <p:cNvSpPr txBox="1"/>
          <p:nvPr/>
        </p:nvSpPr>
        <p:spPr>
          <a:xfrm>
            <a:off x="387458" y="164892"/>
            <a:ext cx="8291593" cy="1477328"/>
          </a:xfrm>
          <a:prstGeom prst="rect">
            <a:avLst/>
          </a:prstGeom>
          <a:noFill/>
        </p:spPr>
        <p:txBody>
          <a:bodyPr wrap="square" rtlCol="0">
            <a:spAutoFit/>
          </a:bodyPr>
          <a:lstStyle/>
          <a:p>
            <a:pPr algn="ctr"/>
            <a:r>
              <a:rPr lang="en-GB" sz="3000" dirty="0" smtClean="0">
                <a:latin typeface="Comic Sans MS" charset="0"/>
                <a:ea typeface="Comic Sans MS" charset="0"/>
                <a:cs typeface="Comic Sans MS" charset="0"/>
              </a:rPr>
              <a:t>Much of the coastline of Antarctica is fringed by ice shelves.  The Ross Ice Shelf covers an area greater than the British Isles</a:t>
            </a:r>
            <a:endParaRPr lang="en-GB" sz="3000" dirty="0">
              <a:latin typeface="Comic Sans MS" charset="0"/>
              <a:ea typeface="Comic Sans MS" charset="0"/>
              <a:cs typeface="Comic Sans MS" charset="0"/>
            </a:endParaRPr>
          </a:p>
        </p:txBody>
      </p:sp>
    </p:spTree>
    <p:extLst>
      <p:ext uri="{BB962C8B-B14F-4D97-AF65-F5344CB8AC3E}">
        <p14:creationId xmlns:p14="http://schemas.microsoft.com/office/powerpoint/2010/main" val="12278437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565"/>
          <a:stretch/>
        </p:blipFill>
        <p:spPr>
          <a:xfrm>
            <a:off x="0" y="1088338"/>
            <a:ext cx="9144000" cy="5769662"/>
          </a:xfrm>
          <a:prstGeom prst="rect">
            <a:avLst/>
          </a:prstGeom>
        </p:spPr>
      </p:pic>
      <p:sp>
        <p:nvSpPr>
          <p:cNvPr id="5" name="TextBox 4"/>
          <p:cNvSpPr txBox="1"/>
          <p:nvPr/>
        </p:nvSpPr>
        <p:spPr>
          <a:xfrm>
            <a:off x="867905" y="44971"/>
            <a:ext cx="7253207" cy="1015663"/>
          </a:xfrm>
          <a:prstGeom prst="rect">
            <a:avLst/>
          </a:prstGeom>
          <a:noFill/>
        </p:spPr>
        <p:txBody>
          <a:bodyPr wrap="square" rtlCol="0">
            <a:spAutoFit/>
          </a:bodyPr>
          <a:lstStyle/>
          <a:p>
            <a:pPr algn="ctr"/>
            <a:r>
              <a:rPr lang="en-GB" sz="3000" dirty="0" smtClean="0">
                <a:latin typeface="Comic Sans MS" charset="0"/>
                <a:ea typeface="Comic Sans MS" charset="0"/>
                <a:cs typeface="Comic Sans MS" charset="0"/>
              </a:rPr>
              <a:t>The Transantarctic mountain range has several peaks above 4000 metres</a:t>
            </a:r>
            <a:endParaRPr lang="en-GB" sz="3000" dirty="0">
              <a:latin typeface="Comic Sans MS" charset="0"/>
              <a:ea typeface="Comic Sans MS" charset="0"/>
              <a:cs typeface="Comic Sans MS" charset="0"/>
            </a:endParaRPr>
          </a:p>
        </p:txBody>
      </p:sp>
      <p:sp>
        <p:nvSpPr>
          <p:cNvPr id="6" name="TextBox 5"/>
          <p:cNvSpPr txBox="1"/>
          <p:nvPr/>
        </p:nvSpPr>
        <p:spPr>
          <a:xfrm>
            <a:off x="7510072" y="6370820"/>
            <a:ext cx="1214203" cy="230832"/>
          </a:xfrm>
          <a:prstGeom prst="rect">
            <a:avLst/>
          </a:prstGeom>
          <a:noFill/>
        </p:spPr>
        <p:txBody>
          <a:bodyPr wrap="square" rtlCol="0">
            <a:spAutoFit/>
          </a:bodyPr>
          <a:lstStyle/>
          <a:p>
            <a:r>
              <a:rPr lang="en-GB" sz="900" dirty="0" smtClean="0">
                <a:solidFill>
                  <a:schemeClr val="bg1"/>
                </a:solidFill>
              </a:rPr>
              <a:t>Photo~: Stuart Rankin</a:t>
            </a:r>
            <a:endParaRPr lang="en-GB" sz="900" dirty="0">
              <a:solidFill>
                <a:schemeClr val="bg1"/>
              </a:solidFill>
            </a:endParaRPr>
          </a:p>
        </p:txBody>
      </p:sp>
    </p:spTree>
    <p:extLst>
      <p:ext uri="{BB962C8B-B14F-4D97-AF65-F5344CB8AC3E}">
        <p14:creationId xmlns:p14="http://schemas.microsoft.com/office/powerpoint/2010/main" val="18894071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PTE-logo-embrace-cmyk.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91220" y="365312"/>
            <a:ext cx="2820174" cy="3772648"/>
          </a:xfrm>
          <a:prstGeom prst="rect">
            <a:avLst/>
          </a:prstGeom>
        </p:spPr>
      </p:pic>
      <p:sp>
        <p:nvSpPr>
          <p:cNvPr id="2" name="TextBox 1"/>
          <p:cNvSpPr txBox="1"/>
          <p:nvPr/>
        </p:nvSpPr>
        <p:spPr>
          <a:xfrm>
            <a:off x="3048000" y="6291385"/>
            <a:ext cx="3106615" cy="307777"/>
          </a:xfrm>
          <a:prstGeom prst="rect">
            <a:avLst/>
          </a:prstGeom>
          <a:noFill/>
        </p:spPr>
        <p:txBody>
          <a:bodyPr wrap="square" rtlCol="0">
            <a:spAutoFit/>
          </a:bodyPr>
          <a:lstStyle/>
          <a:p>
            <a:pPr algn="ctr"/>
            <a:r>
              <a:rPr lang="en-US" sz="1400" dirty="0" smtClean="0"/>
              <a:t>Registered charity number 1153740</a:t>
            </a:r>
            <a:endParaRPr lang="en-US" sz="1400" dirty="0"/>
          </a:p>
        </p:txBody>
      </p:sp>
      <p:sp>
        <p:nvSpPr>
          <p:cNvPr id="3" name="TextBox 2"/>
          <p:cNvSpPr txBox="1"/>
          <p:nvPr/>
        </p:nvSpPr>
        <p:spPr>
          <a:xfrm>
            <a:off x="0" y="4167727"/>
            <a:ext cx="8889169" cy="2123658"/>
          </a:xfrm>
          <a:prstGeom prst="rect">
            <a:avLst/>
          </a:prstGeom>
          <a:noFill/>
        </p:spPr>
        <p:txBody>
          <a:bodyPr wrap="square" rtlCol="0">
            <a:spAutoFit/>
          </a:bodyPr>
          <a:lstStyle/>
          <a:p>
            <a:pPr algn="ctr"/>
            <a:r>
              <a:rPr lang="en-GB" sz="6600" dirty="0" smtClean="0">
                <a:latin typeface="Comic Sans MS" charset="0"/>
                <a:ea typeface="Comic Sans MS" charset="0"/>
                <a:cs typeface="Comic Sans MS" charset="0"/>
              </a:rPr>
              <a:t>COLD AREAS:</a:t>
            </a:r>
          </a:p>
          <a:p>
            <a:pPr algn="ctr"/>
            <a:r>
              <a:rPr lang="en-GB" sz="6600" dirty="0" smtClean="0">
                <a:latin typeface="Comic Sans MS" charset="0"/>
                <a:ea typeface="Comic Sans MS" charset="0"/>
                <a:cs typeface="Comic Sans MS" charset="0"/>
              </a:rPr>
              <a:t> THE ANTARCTIC</a:t>
            </a:r>
            <a:endParaRPr lang="en-GB" sz="6600" dirty="0">
              <a:latin typeface="Comic Sans MS" charset="0"/>
              <a:ea typeface="Comic Sans MS" charset="0"/>
              <a:cs typeface="Comic Sans MS" charset="0"/>
            </a:endParaRPr>
          </a:p>
        </p:txBody>
      </p:sp>
    </p:spTree>
    <p:extLst>
      <p:ext uri="{BB962C8B-B14F-4D97-AF65-F5344CB8AC3E}">
        <p14:creationId xmlns:p14="http://schemas.microsoft.com/office/powerpoint/2010/main" val="14606202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9008"/>
          <a:stretch/>
        </p:blipFill>
        <p:spPr>
          <a:xfrm>
            <a:off x="0" y="0"/>
            <a:ext cx="9144001" cy="5554413"/>
          </a:xfrm>
        </p:spPr>
      </p:pic>
      <p:sp>
        <p:nvSpPr>
          <p:cNvPr id="5" name="TextBox 4"/>
          <p:cNvSpPr txBox="1"/>
          <p:nvPr/>
        </p:nvSpPr>
        <p:spPr>
          <a:xfrm>
            <a:off x="4595" y="159222"/>
            <a:ext cx="1032387" cy="230832"/>
          </a:xfrm>
          <a:prstGeom prst="rect">
            <a:avLst/>
          </a:prstGeom>
          <a:noFill/>
        </p:spPr>
        <p:txBody>
          <a:bodyPr wrap="square" rtlCol="0">
            <a:spAutoFit/>
          </a:bodyPr>
          <a:lstStyle/>
          <a:p>
            <a:r>
              <a:rPr lang="en-GB" sz="900" dirty="0" smtClean="0">
                <a:solidFill>
                  <a:schemeClr val="bg1"/>
                </a:solidFill>
              </a:rPr>
              <a:t>Photo: Eli Duke</a:t>
            </a:r>
            <a:endParaRPr lang="en-GB" sz="900" dirty="0">
              <a:solidFill>
                <a:schemeClr val="bg1"/>
              </a:solidFill>
            </a:endParaRPr>
          </a:p>
        </p:txBody>
      </p:sp>
      <p:sp>
        <p:nvSpPr>
          <p:cNvPr id="6" name="TextBox 5"/>
          <p:cNvSpPr txBox="1"/>
          <p:nvPr/>
        </p:nvSpPr>
        <p:spPr>
          <a:xfrm>
            <a:off x="457200" y="5644353"/>
            <a:ext cx="8214852" cy="1077218"/>
          </a:xfrm>
          <a:prstGeom prst="rect">
            <a:avLst/>
          </a:prstGeom>
          <a:noFill/>
        </p:spPr>
        <p:txBody>
          <a:bodyPr wrap="square" rtlCol="0">
            <a:spAutoFit/>
          </a:bodyPr>
          <a:lstStyle/>
          <a:p>
            <a:pPr algn="ctr"/>
            <a:r>
              <a:rPr lang="en-GB" sz="3200" dirty="0" smtClean="0">
                <a:latin typeface="Comic Sans MS" charset="0"/>
                <a:ea typeface="Comic Sans MS" charset="0"/>
                <a:cs typeface="Comic Sans MS" charset="0"/>
              </a:rPr>
              <a:t>Mount Erebus in Antarctica is the most southerly active volcano in the world</a:t>
            </a:r>
            <a:endParaRPr lang="en-GB" sz="3200" dirty="0">
              <a:latin typeface="Comic Sans MS" charset="0"/>
              <a:ea typeface="Comic Sans MS" charset="0"/>
              <a:cs typeface="Comic Sans MS" charset="0"/>
            </a:endParaRPr>
          </a:p>
        </p:txBody>
      </p:sp>
    </p:spTree>
    <p:extLst>
      <p:ext uri="{BB962C8B-B14F-4D97-AF65-F5344CB8AC3E}">
        <p14:creationId xmlns:p14="http://schemas.microsoft.com/office/powerpoint/2010/main" val="238631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691"/>
          <a:stretch/>
        </p:blipFill>
        <p:spPr>
          <a:xfrm>
            <a:off x="0" y="1106129"/>
            <a:ext cx="9144000" cy="5751871"/>
          </a:xfrm>
          <a:prstGeom prst="rect">
            <a:avLst/>
          </a:prstGeom>
        </p:spPr>
      </p:pic>
      <p:sp>
        <p:nvSpPr>
          <p:cNvPr id="5" name="TextBox 4"/>
          <p:cNvSpPr txBox="1"/>
          <p:nvPr/>
        </p:nvSpPr>
        <p:spPr>
          <a:xfrm>
            <a:off x="7108723" y="6474542"/>
            <a:ext cx="1297858" cy="230832"/>
          </a:xfrm>
          <a:prstGeom prst="rect">
            <a:avLst/>
          </a:prstGeom>
          <a:noFill/>
        </p:spPr>
        <p:txBody>
          <a:bodyPr wrap="square" rtlCol="0">
            <a:spAutoFit/>
          </a:bodyPr>
          <a:lstStyle/>
          <a:p>
            <a:r>
              <a:rPr lang="en-GB" sz="900" dirty="0" smtClean="0"/>
              <a:t>Photo: Gilad Rom</a:t>
            </a:r>
            <a:endParaRPr lang="en-GB" sz="900" dirty="0"/>
          </a:p>
        </p:txBody>
      </p:sp>
      <p:sp>
        <p:nvSpPr>
          <p:cNvPr id="7" name="TextBox 6"/>
          <p:cNvSpPr txBox="1"/>
          <p:nvPr/>
        </p:nvSpPr>
        <p:spPr>
          <a:xfrm>
            <a:off x="250722" y="251690"/>
            <a:ext cx="8642555" cy="523220"/>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There is no colder, drier or windier place on Earth</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13326432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2" y="134910"/>
            <a:ext cx="4981316" cy="2794207"/>
          </a:xfrm>
          <a:prstGeom prst="rect">
            <a:avLst/>
          </a:prstGeom>
        </p:spPr>
      </p:pic>
      <p:sp>
        <p:nvSpPr>
          <p:cNvPr id="3" name="TextBox 2"/>
          <p:cNvSpPr txBox="1"/>
          <p:nvPr/>
        </p:nvSpPr>
        <p:spPr>
          <a:xfrm>
            <a:off x="3371642" y="2717022"/>
            <a:ext cx="1756140" cy="215444"/>
          </a:xfrm>
          <a:prstGeom prst="rect">
            <a:avLst/>
          </a:prstGeom>
          <a:noFill/>
        </p:spPr>
        <p:txBody>
          <a:bodyPr wrap="square" rtlCol="0">
            <a:spAutoFit/>
          </a:bodyPr>
          <a:lstStyle/>
          <a:p>
            <a:r>
              <a:rPr lang="en-GB" sz="800" dirty="0" smtClean="0"/>
              <a:t>Photo: Coffee Danube Still Life Photo</a:t>
            </a:r>
            <a:endParaRPr lang="en-GB" sz="800" dirty="0"/>
          </a:p>
        </p:txBody>
      </p:sp>
      <p:sp>
        <p:nvSpPr>
          <p:cNvPr id="5" name="TextBox 4"/>
          <p:cNvSpPr txBox="1"/>
          <p:nvPr/>
        </p:nvSpPr>
        <p:spPr>
          <a:xfrm>
            <a:off x="5490145" y="701016"/>
            <a:ext cx="3249121" cy="1661993"/>
          </a:xfrm>
          <a:prstGeom prst="rect">
            <a:avLst/>
          </a:prstGeom>
          <a:noFill/>
        </p:spPr>
        <p:txBody>
          <a:bodyPr wrap="square" rtlCol="0">
            <a:spAutoFit/>
          </a:bodyPr>
          <a:lstStyle/>
          <a:p>
            <a:r>
              <a:rPr lang="en-GB" sz="2700" dirty="0">
                <a:latin typeface="Comic Sans MS" charset="0"/>
                <a:ea typeface="Comic Sans MS" charset="0"/>
                <a:cs typeface="Comic Sans MS" charset="0"/>
              </a:rPr>
              <a:t>Your freezer at home runs at about </a:t>
            </a:r>
            <a:r>
              <a:rPr lang="en-GB" sz="2700" b="1" dirty="0">
                <a:latin typeface="Comic Sans MS" charset="0"/>
                <a:ea typeface="Comic Sans MS" charset="0"/>
                <a:cs typeface="Comic Sans MS" charset="0"/>
              </a:rPr>
              <a:t>-</a:t>
            </a:r>
            <a:r>
              <a:rPr lang="en-GB" sz="2700" b="1" dirty="0" smtClean="0">
                <a:latin typeface="Comic Sans MS" charset="0"/>
                <a:ea typeface="Comic Sans MS" charset="0"/>
                <a:cs typeface="Comic Sans MS" charset="0"/>
              </a:rPr>
              <a:t>20ºc</a:t>
            </a:r>
            <a:endParaRPr lang="en-GB" sz="2700" b="1" dirty="0">
              <a:latin typeface="Comic Sans MS" charset="0"/>
              <a:ea typeface="Comic Sans MS" charset="0"/>
              <a:cs typeface="Comic Sans MS" charset="0"/>
            </a:endParaRPr>
          </a:p>
          <a:p>
            <a:endParaRPr lang="en-GB" dirty="0"/>
          </a:p>
        </p:txBody>
      </p:sp>
      <p:sp>
        <p:nvSpPr>
          <p:cNvPr id="6" name="TextBox 5"/>
          <p:cNvSpPr txBox="1"/>
          <p:nvPr/>
        </p:nvSpPr>
        <p:spPr>
          <a:xfrm>
            <a:off x="5490145" y="3761735"/>
            <a:ext cx="3503953" cy="2446824"/>
          </a:xfrm>
          <a:prstGeom prst="rect">
            <a:avLst/>
          </a:prstGeom>
          <a:noFill/>
        </p:spPr>
        <p:txBody>
          <a:bodyPr wrap="square" rtlCol="0">
            <a:spAutoFit/>
          </a:bodyPr>
          <a:lstStyle/>
          <a:p>
            <a:r>
              <a:rPr lang="en-GB" sz="2700" dirty="0" smtClean="0">
                <a:latin typeface="Comic Sans MS" charset="0"/>
                <a:ea typeface="Comic Sans MS" charset="0"/>
                <a:cs typeface="Comic Sans MS" charset="0"/>
              </a:rPr>
              <a:t>On the East Antarctic Ice Sheet temperatures as low as </a:t>
            </a:r>
            <a:r>
              <a:rPr lang="en-GB" sz="2700" b="1" dirty="0" smtClean="0">
                <a:latin typeface="Comic Sans MS" charset="0"/>
                <a:ea typeface="Comic Sans MS" charset="0"/>
                <a:cs typeface="Comic Sans MS" charset="0"/>
              </a:rPr>
              <a:t>-85ºc </a:t>
            </a:r>
            <a:r>
              <a:rPr lang="en-GB" sz="2700" dirty="0" smtClean="0">
                <a:latin typeface="Comic Sans MS" charset="0"/>
                <a:ea typeface="Comic Sans MS" charset="0"/>
                <a:cs typeface="Comic Sans MS" charset="0"/>
              </a:rPr>
              <a:t>have been recorded </a:t>
            </a:r>
            <a:endParaRPr lang="en-GB" sz="2700" dirty="0">
              <a:latin typeface="Comic Sans MS" charset="0"/>
              <a:ea typeface="Comic Sans MS" charset="0"/>
              <a:cs typeface="Comic Sans MS" charset="0"/>
            </a:endParaRPr>
          </a:p>
          <a:p>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2" y="3430749"/>
            <a:ext cx="4981316" cy="3292339"/>
          </a:xfrm>
          <a:prstGeom prst="rect">
            <a:avLst/>
          </a:prstGeom>
        </p:spPr>
      </p:pic>
      <p:sp>
        <p:nvSpPr>
          <p:cNvPr id="8" name="TextBox 7"/>
          <p:cNvSpPr txBox="1"/>
          <p:nvPr/>
        </p:nvSpPr>
        <p:spPr>
          <a:xfrm>
            <a:off x="4249712" y="6500946"/>
            <a:ext cx="1124262" cy="215444"/>
          </a:xfrm>
          <a:prstGeom prst="rect">
            <a:avLst/>
          </a:prstGeom>
          <a:noFill/>
        </p:spPr>
        <p:txBody>
          <a:bodyPr wrap="square" rtlCol="0">
            <a:spAutoFit/>
          </a:bodyPr>
          <a:lstStyle/>
          <a:p>
            <a:r>
              <a:rPr lang="en-GB" sz="800" dirty="0" smtClean="0"/>
              <a:t>Photo: euphro</a:t>
            </a:r>
            <a:endParaRPr lang="en-GB" sz="800" dirty="0"/>
          </a:p>
        </p:txBody>
      </p:sp>
    </p:spTree>
    <p:extLst>
      <p:ext uri="{BB962C8B-B14F-4D97-AF65-F5344CB8AC3E}">
        <p14:creationId xmlns:p14="http://schemas.microsoft.com/office/powerpoint/2010/main" val="77003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5532"/>
          <a:stretch/>
        </p:blipFill>
        <p:spPr>
          <a:xfrm>
            <a:off x="0" y="1099279"/>
            <a:ext cx="9144000" cy="5758721"/>
          </a:xfrm>
          <a:prstGeom prst="rect">
            <a:avLst/>
          </a:prstGeom>
        </p:spPr>
      </p:pic>
      <p:sp>
        <p:nvSpPr>
          <p:cNvPr id="8" name="TextBox 7"/>
          <p:cNvSpPr txBox="1"/>
          <p:nvPr/>
        </p:nvSpPr>
        <p:spPr>
          <a:xfrm>
            <a:off x="269823" y="6445770"/>
            <a:ext cx="1319134" cy="230832"/>
          </a:xfrm>
          <a:prstGeom prst="rect">
            <a:avLst/>
          </a:prstGeom>
          <a:noFill/>
        </p:spPr>
        <p:txBody>
          <a:bodyPr wrap="square" rtlCol="0">
            <a:spAutoFit/>
          </a:bodyPr>
          <a:lstStyle/>
          <a:p>
            <a:r>
              <a:rPr lang="en-GB" sz="900" dirty="0" smtClean="0"/>
              <a:t>Photo: Stuart Rankin</a:t>
            </a:r>
            <a:endParaRPr lang="en-GB" sz="900" dirty="0"/>
          </a:p>
        </p:txBody>
      </p:sp>
      <p:sp>
        <p:nvSpPr>
          <p:cNvPr id="9" name="TextBox 8"/>
          <p:cNvSpPr txBox="1"/>
          <p:nvPr/>
        </p:nvSpPr>
        <p:spPr>
          <a:xfrm>
            <a:off x="511444" y="91973"/>
            <a:ext cx="8105614" cy="1384995"/>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The coldest temperature ever recorded on Earth was in Antarctica - minus 89.2ºc</a:t>
            </a:r>
            <a:endParaRPr lang="en-GB" sz="2800" dirty="0">
              <a:latin typeface="Comic Sans MS" charset="0"/>
              <a:ea typeface="Comic Sans MS" charset="0"/>
              <a:cs typeface="Comic Sans MS" charset="0"/>
            </a:endParaRPr>
          </a:p>
          <a:p>
            <a:pPr algn="ct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7019782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7435121" y="6505731"/>
            <a:ext cx="1394086" cy="230832"/>
          </a:xfrm>
          <a:prstGeom prst="rect">
            <a:avLst/>
          </a:prstGeom>
          <a:noFill/>
        </p:spPr>
        <p:txBody>
          <a:bodyPr wrap="square" rtlCol="0">
            <a:spAutoFit/>
          </a:bodyPr>
          <a:lstStyle/>
          <a:p>
            <a:r>
              <a:rPr lang="en-GB" sz="900" dirty="0" smtClean="0">
                <a:solidFill>
                  <a:schemeClr val="bg1"/>
                </a:solidFill>
              </a:rPr>
              <a:t>Photo: Bryan Kiechle</a:t>
            </a:r>
            <a:endParaRPr lang="en-GB" sz="900" dirty="0">
              <a:solidFill>
                <a:schemeClr val="bg1"/>
              </a:solidFill>
            </a:endParaRPr>
          </a:p>
        </p:txBody>
      </p:sp>
      <p:sp>
        <p:nvSpPr>
          <p:cNvPr id="6" name="TextBox 5"/>
          <p:cNvSpPr txBox="1"/>
          <p:nvPr/>
        </p:nvSpPr>
        <p:spPr>
          <a:xfrm>
            <a:off x="2443397" y="209862"/>
            <a:ext cx="6445770" cy="1107996"/>
          </a:xfrm>
          <a:prstGeom prst="rect">
            <a:avLst/>
          </a:prstGeom>
          <a:noFill/>
        </p:spPr>
        <p:txBody>
          <a:bodyPr wrap="square" rtlCol="0">
            <a:spAutoFit/>
          </a:bodyPr>
          <a:lstStyle/>
          <a:p>
            <a:pPr algn="ctr"/>
            <a:r>
              <a:rPr lang="en-US" sz="3300" b="1" dirty="0">
                <a:solidFill>
                  <a:schemeClr val="bg1"/>
                </a:solidFill>
                <a:latin typeface="Comic Sans MS" charset="0"/>
                <a:ea typeface="Comic Sans MS" charset="0"/>
                <a:cs typeface="Comic Sans MS" charset="0"/>
              </a:rPr>
              <a:t>Winds in some parts of Antarctica can reach 200 </a:t>
            </a:r>
            <a:r>
              <a:rPr lang="en-US" sz="3300" b="1" dirty="0" smtClean="0">
                <a:solidFill>
                  <a:schemeClr val="bg1"/>
                </a:solidFill>
                <a:latin typeface="Comic Sans MS" charset="0"/>
                <a:ea typeface="Comic Sans MS" charset="0"/>
                <a:cs typeface="Comic Sans MS" charset="0"/>
              </a:rPr>
              <a:t>mph</a:t>
            </a:r>
            <a:endParaRPr lang="en-GB" sz="3300" b="1"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8276663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8008375" y="6459794"/>
            <a:ext cx="1356851" cy="230832"/>
          </a:xfrm>
          <a:prstGeom prst="rect">
            <a:avLst/>
          </a:prstGeom>
          <a:noFill/>
        </p:spPr>
        <p:txBody>
          <a:bodyPr wrap="square" rtlCol="0">
            <a:spAutoFit/>
          </a:bodyPr>
          <a:lstStyle/>
          <a:p>
            <a:r>
              <a:rPr lang="en-GB" sz="900" dirty="0" smtClean="0"/>
              <a:t>Photo: NASA ICE</a:t>
            </a:r>
            <a:endParaRPr lang="en-GB" sz="900" dirty="0"/>
          </a:p>
        </p:txBody>
      </p:sp>
      <p:sp>
        <p:nvSpPr>
          <p:cNvPr id="6" name="TextBox 5"/>
          <p:cNvSpPr txBox="1"/>
          <p:nvPr/>
        </p:nvSpPr>
        <p:spPr>
          <a:xfrm>
            <a:off x="134911" y="221227"/>
            <a:ext cx="8844198" cy="2062103"/>
          </a:xfrm>
          <a:prstGeom prst="rect">
            <a:avLst/>
          </a:prstGeom>
          <a:noFill/>
        </p:spPr>
        <p:txBody>
          <a:bodyPr wrap="square" rtlCol="0">
            <a:spAutoFit/>
          </a:bodyPr>
          <a:lstStyle/>
          <a:p>
            <a:pPr algn="ctr"/>
            <a:r>
              <a:rPr lang="en-US" sz="3200" dirty="0" smtClean="0">
                <a:solidFill>
                  <a:schemeClr val="bg1"/>
                </a:solidFill>
                <a:latin typeface="Comic Sans MS" charset="0"/>
                <a:ea typeface="Comic Sans MS" charset="0"/>
                <a:cs typeface="Comic Sans MS" charset="0"/>
              </a:rPr>
              <a:t>In September, the sun rises at the South Pole and then doesn’t set again until March!  It becomes the Land of the Midnight </a:t>
            </a:r>
            <a:r>
              <a:rPr lang="en-US" sz="3200" dirty="0">
                <a:solidFill>
                  <a:schemeClr val="bg1"/>
                </a:solidFill>
                <a:latin typeface="Comic Sans MS" charset="0"/>
                <a:ea typeface="Comic Sans MS" charset="0"/>
                <a:cs typeface="Comic Sans MS" charset="0"/>
              </a:rPr>
              <a:t>S</a:t>
            </a:r>
            <a:r>
              <a:rPr lang="en-US" sz="3200" dirty="0" smtClean="0">
                <a:solidFill>
                  <a:schemeClr val="bg1"/>
                </a:solidFill>
                <a:latin typeface="Comic Sans MS" charset="0"/>
                <a:ea typeface="Comic Sans MS" charset="0"/>
                <a:cs typeface="Comic Sans MS" charset="0"/>
              </a:rPr>
              <a:t>un</a:t>
            </a:r>
            <a:r>
              <a:rPr lang="en-US" sz="3200" dirty="0">
                <a:solidFill>
                  <a:schemeClr val="bg1"/>
                </a:solidFill>
                <a:latin typeface="Comic Sans MS" charset="0"/>
                <a:ea typeface="Comic Sans MS" charset="0"/>
                <a:cs typeface="Comic Sans MS" charset="0"/>
              </a:rPr>
              <a:t/>
            </a:r>
            <a:br>
              <a:rPr lang="en-US" sz="3200" dirty="0">
                <a:solidFill>
                  <a:schemeClr val="bg1"/>
                </a:solidFill>
                <a:latin typeface="Comic Sans MS" charset="0"/>
                <a:ea typeface="Comic Sans MS" charset="0"/>
                <a:cs typeface="Comic Sans MS" charset="0"/>
              </a:rPr>
            </a:br>
            <a:endParaRPr lang="en-GB" sz="3200"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18428947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2064" b="6528"/>
          <a:stretch/>
        </p:blipFill>
        <p:spPr>
          <a:xfrm>
            <a:off x="0" y="1283109"/>
            <a:ext cx="9144000" cy="5574891"/>
          </a:xfrm>
        </p:spPr>
      </p:pic>
      <p:sp>
        <p:nvSpPr>
          <p:cNvPr id="5" name="TextBox 4"/>
          <p:cNvSpPr txBox="1"/>
          <p:nvPr/>
        </p:nvSpPr>
        <p:spPr>
          <a:xfrm>
            <a:off x="7654413" y="6459794"/>
            <a:ext cx="1489587" cy="230832"/>
          </a:xfrm>
          <a:prstGeom prst="rect">
            <a:avLst/>
          </a:prstGeom>
          <a:noFill/>
        </p:spPr>
        <p:txBody>
          <a:bodyPr wrap="square" rtlCol="0">
            <a:spAutoFit/>
          </a:bodyPr>
          <a:lstStyle/>
          <a:p>
            <a:r>
              <a:rPr lang="en-GB" sz="900" dirty="0" smtClean="0">
                <a:solidFill>
                  <a:schemeClr val="bg1"/>
                </a:solidFill>
              </a:rPr>
              <a:t>Photo: Margo Nordquist</a:t>
            </a:r>
            <a:endParaRPr lang="en-GB" sz="900" dirty="0">
              <a:solidFill>
                <a:schemeClr val="bg1"/>
              </a:solidFill>
            </a:endParaRPr>
          </a:p>
        </p:txBody>
      </p:sp>
      <p:sp>
        <p:nvSpPr>
          <p:cNvPr id="7" name="TextBox 6"/>
          <p:cNvSpPr txBox="1"/>
          <p:nvPr/>
        </p:nvSpPr>
        <p:spPr>
          <a:xfrm>
            <a:off x="374754" y="87524"/>
            <a:ext cx="8334531" cy="1077218"/>
          </a:xfrm>
          <a:prstGeom prst="rect">
            <a:avLst/>
          </a:prstGeom>
          <a:noFill/>
        </p:spPr>
        <p:txBody>
          <a:bodyPr wrap="square" rtlCol="0">
            <a:spAutoFit/>
          </a:bodyPr>
          <a:lstStyle/>
          <a:p>
            <a:pPr algn="ctr"/>
            <a:r>
              <a:rPr lang="en-GB" sz="3200" dirty="0" smtClean="0">
                <a:latin typeface="Comic Sans MS" charset="0"/>
                <a:ea typeface="Comic Sans MS" charset="0"/>
                <a:cs typeface="Comic Sans MS" charset="0"/>
              </a:rPr>
              <a:t>At the South Pole there are several months of complete darkness in the winter</a:t>
            </a:r>
            <a:endParaRPr lang="en-GB" sz="3200" dirty="0">
              <a:latin typeface="Comic Sans MS" charset="0"/>
              <a:ea typeface="Comic Sans MS" charset="0"/>
              <a:cs typeface="Comic Sans MS" charset="0"/>
            </a:endParaRPr>
          </a:p>
        </p:txBody>
      </p:sp>
    </p:spTree>
    <p:extLst>
      <p:ext uri="{BB962C8B-B14F-4D97-AF65-F5344CB8AC3E}">
        <p14:creationId xmlns:p14="http://schemas.microsoft.com/office/powerpoint/2010/main" val="1627812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609"/>
          <a:stretch/>
        </p:blipFill>
        <p:spPr>
          <a:xfrm>
            <a:off x="0" y="1390093"/>
            <a:ext cx="9144000" cy="5467907"/>
          </a:xfrm>
          <a:prstGeom prst="rect">
            <a:avLst/>
          </a:prstGeom>
        </p:spPr>
      </p:pic>
      <p:sp>
        <p:nvSpPr>
          <p:cNvPr id="5" name="TextBox 4"/>
          <p:cNvSpPr txBox="1"/>
          <p:nvPr/>
        </p:nvSpPr>
        <p:spPr>
          <a:xfrm>
            <a:off x="8008374" y="6491466"/>
            <a:ext cx="1135626" cy="230832"/>
          </a:xfrm>
          <a:prstGeom prst="rect">
            <a:avLst/>
          </a:prstGeom>
          <a:noFill/>
        </p:spPr>
        <p:txBody>
          <a:bodyPr wrap="square" rtlCol="0">
            <a:spAutoFit/>
          </a:bodyPr>
          <a:lstStyle/>
          <a:p>
            <a:r>
              <a:rPr lang="en-GB" sz="900" dirty="0" smtClean="0"/>
              <a:t>Photo: Tim Ellis</a:t>
            </a:r>
            <a:endParaRPr lang="en-GB" sz="900" dirty="0"/>
          </a:p>
        </p:txBody>
      </p:sp>
      <p:sp>
        <p:nvSpPr>
          <p:cNvPr id="6" name="TextBox 5"/>
          <p:cNvSpPr txBox="1"/>
          <p:nvPr/>
        </p:nvSpPr>
        <p:spPr>
          <a:xfrm>
            <a:off x="170481" y="176981"/>
            <a:ext cx="8823617"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Many scientists and support staff come to Antarctica and stay at one of the research stations </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3761956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4232" cy="6858000"/>
          </a:xfrm>
          <a:prstGeom prst="rect">
            <a:avLst/>
          </a:prstGeom>
        </p:spPr>
      </p:pic>
      <p:sp>
        <p:nvSpPr>
          <p:cNvPr id="5" name="TextBox 4"/>
          <p:cNvSpPr txBox="1"/>
          <p:nvPr/>
        </p:nvSpPr>
        <p:spPr>
          <a:xfrm>
            <a:off x="239843" y="6400800"/>
            <a:ext cx="1094282" cy="230832"/>
          </a:xfrm>
          <a:prstGeom prst="rect">
            <a:avLst/>
          </a:prstGeom>
          <a:noFill/>
        </p:spPr>
        <p:txBody>
          <a:bodyPr wrap="square" rtlCol="0">
            <a:spAutoFit/>
          </a:bodyPr>
          <a:lstStyle/>
          <a:p>
            <a:r>
              <a:rPr lang="en-GB" sz="900" dirty="0" smtClean="0">
                <a:solidFill>
                  <a:schemeClr val="bg1"/>
                </a:solidFill>
              </a:rPr>
              <a:t>Photo: Eli Duke</a:t>
            </a:r>
            <a:endParaRPr lang="en-GB" sz="900" dirty="0">
              <a:solidFill>
                <a:schemeClr val="bg1"/>
              </a:solidFill>
            </a:endParaRPr>
          </a:p>
        </p:txBody>
      </p:sp>
      <p:sp>
        <p:nvSpPr>
          <p:cNvPr id="6" name="TextBox 5"/>
          <p:cNvSpPr txBox="1"/>
          <p:nvPr/>
        </p:nvSpPr>
        <p:spPr>
          <a:xfrm>
            <a:off x="5066675" y="524656"/>
            <a:ext cx="3822492" cy="2492990"/>
          </a:xfrm>
          <a:prstGeom prst="rect">
            <a:avLst/>
          </a:prstGeom>
          <a:noFill/>
        </p:spPr>
        <p:txBody>
          <a:bodyPr wrap="square" rtlCol="0">
            <a:spAutoFit/>
          </a:bodyPr>
          <a:lstStyle/>
          <a:p>
            <a:r>
              <a:rPr lang="en-GB" sz="2600" dirty="0" smtClean="0">
                <a:latin typeface="Comic Sans MS" charset="0"/>
                <a:ea typeface="Comic Sans MS" charset="0"/>
                <a:cs typeface="Comic Sans MS" charset="0"/>
              </a:rPr>
              <a:t>People working in Antarctica wear protective clothing to help them cope with the bitter cold and biting wind. </a:t>
            </a:r>
            <a:endParaRPr lang="en-GB" dirty="0"/>
          </a:p>
        </p:txBody>
      </p:sp>
    </p:spTree>
    <p:extLst>
      <p:ext uri="{BB962C8B-B14F-4D97-AF65-F5344CB8AC3E}">
        <p14:creationId xmlns:p14="http://schemas.microsoft.com/office/powerpoint/2010/main" val="8284325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020" b="32571"/>
          <a:stretch/>
        </p:blipFill>
        <p:spPr>
          <a:xfrm>
            <a:off x="0" y="1337499"/>
            <a:ext cx="9143998" cy="4975131"/>
          </a:xfrm>
          <a:prstGeom prst="rect">
            <a:avLst/>
          </a:prstGeom>
        </p:spPr>
      </p:pic>
      <p:sp>
        <p:nvSpPr>
          <p:cNvPr id="5" name="TextBox 4"/>
          <p:cNvSpPr txBox="1"/>
          <p:nvPr/>
        </p:nvSpPr>
        <p:spPr>
          <a:xfrm>
            <a:off x="7390150" y="6462532"/>
            <a:ext cx="1469037" cy="230832"/>
          </a:xfrm>
          <a:prstGeom prst="rect">
            <a:avLst/>
          </a:prstGeom>
          <a:noFill/>
        </p:spPr>
        <p:txBody>
          <a:bodyPr wrap="square" rtlCol="0">
            <a:spAutoFit/>
          </a:bodyPr>
          <a:lstStyle/>
          <a:p>
            <a:r>
              <a:rPr lang="en-GB" sz="900" dirty="0" smtClean="0"/>
              <a:t>Photo: Ben Murphy Online</a:t>
            </a:r>
            <a:endParaRPr lang="en-GB" sz="900" dirty="0"/>
          </a:p>
        </p:txBody>
      </p:sp>
      <p:sp>
        <p:nvSpPr>
          <p:cNvPr id="6" name="TextBox 5"/>
          <p:cNvSpPr txBox="1"/>
          <p:nvPr/>
        </p:nvSpPr>
        <p:spPr>
          <a:xfrm>
            <a:off x="0" y="299803"/>
            <a:ext cx="9143999" cy="1384995"/>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Antarctica can be a very dangerous place. There are many risks such as frost bite (below), dehydration, hypothermia, snow blindness and sunburn</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748397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8379"/>
            <a:ext cx="8229600" cy="1143000"/>
          </a:xfrm>
        </p:spPr>
        <p:txBody>
          <a:bodyPr>
            <a:normAutofit fontScale="90000"/>
          </a:bodyPr>
          <a:lstStyle/>
          <a:p>
            <a:r>
              <a:rPr lang="en-GB" dirty="0" smtClean="0">
                <a:latin typeface="Comic Sans MS" charset="0"/>
                <a:ea typeface="Comic Sans MS" charset="0"/>
                <a:cs typeface="Comic Sans MS" charset="0"/>
              </a:rPr>
              <a:t>1. WHERE ARE THE HOT AND COLD AREAS?</a:t>
            </a:r>
            <a:endParaRPr lang="en-GB"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478" y="1782183"/>
            <a:ext cx="8775289" cy="4168263"/>
          </a:xfrm>
        </p:spPr>
      </p:pic>
      <p:sp>
        <p:nvSpPr>
          <p:cNvPr id="5" name="TextBox 4"/>
          <p:cNvSpPr txBox="1"/>
          <p:nvPr/>
        </p:nvSpPr>
        <p:spPr>
          <a:xfrm>
            <a:off x="7225259" y="6488668"/>
            <a:ext cx="1918741" cy="230832"/>
          </a:xfrm>
          <a:prstGeom prst="rect">
            <a:avLst/>
          </a:prstGeom>
          <a:noFill/>
        </p:spPr>
        <p:txBody>
          <a:bodyPr wrap="square" rtlCol="0">
            <a:spAutoFit/>
          </a:bodyPr>
          <a:lstStyle/>
          <a:p>
            <a:r>
              <a:rPr lang="en-GB" sz="900" dirty="0" smtClean="0"/>
              <a:t>Image: NASA’s Earth Observatory</a:t>
            </a:r>
            <a:endParaRPr lang="en-GB" sz="900" dirty="0"/>
          </a:p>
        </p:txBody>
      </p:sp>
    </p:spTree>
    <p:extLst>
      <p:ext uri="{BB962C8B-B14F-4D97-AF65-F5344CB8AC3E}">
        <p14:creationId xmlns:p14="http://schemas.microsoft.com/office/powerpoint/2010/main" val="20202636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35" y="214906"/>
            <a:ext cx="8790039" cy="1143000"/>
          </a:xfrm>
        </p:spPr>
        <p:txBody>
          <a:bodyPr>
            <a:normAutofit/>
          </a:bodyPr>
          <a:lstStyle/>
          <a:p>
            <a:r>
              <a:rPr lang="en-GB" sz="2800" dirty="0" smtClean="0">
                <a:latin typeface="Comic Sans MS" charset="0"/>
                <a:ea typeface="Comic Sans MS" charset="0"/>
                <a:cs typeface="Comic Sans MS" charset="0"/>
              </a:rPr>
              <a:t>Around 40,000 tourists visit Antarctica each year.  Most come on cruise ships</a:t>
            </a:r>
            <a:endParaRPr lang="en-GB" sz="2800"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66287"/>
            <a:ext cx="9201857" cy="5391713"/>
          </a:xfrm>
        </p:spPr>
      </p:pic>
      <p:sp>
        <p:nvSpPr>
          <p:cNvPr id="5" name="TextBox 4"/>
          <p:cNvSpPr txBox="1"/>
          <p:nvPr/>
        </p:nvSpPr>
        <p:spPr>
          <a:xfrm>
            <a:off x="457200" y="6518787"/>
            <a:ext cx="1371600" cy="230832"/>
          </a:xfrm>
          <a:prstGeom prst="rect">
            <a:avLst/>
          </a:prstGeom>
          <a:noFill/>
        </p:spPr>
        <p:txBody>
          <a:bodyPr wrap="square" rtlCol="0">
            <a:spAutoFit/>
          </a:bodyPr>
          <a:lstStyle/>
          <a:p>
            <a:r>
              <a:rPr lang="en-GB" sz="900" dirty="0" smtClean="0"/>
              <a:t>Photo: Gilad Rom</a:t>
            </a:r>
            <a:endParaRPr lang="en-GB" sz="900" dirty="0"/>
          </a:p>
        </p:txBody>
      </p:sp>
    </p:spTree>
    <p:extLst>
      <p:ext uri="{BB962C8B-B14F-4D97-AF65-F5344CB8AC3E}">
        <p14:creationId xmlns:p14="http://schemas.microsoft.com/office/powerpoint/2010/main" val="5291218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793"/>
          <a:stretch/>
        </p:blipFill>
        <p:spPr>
          <a:xfrm>
            <a:off x="0" y="1956394"/>
            <a:ext cx="9144000" cy="4514594"/>
          </a:xfrm>
          <a:prstGeom prst="rect">
            <a:avLst/>
          </a:prstGeom>
        </p:spPr>
      </p:pic>
      <p:sp>
        <p:nvSpPr>
          <p:cNvPr id="5" name="TextBox 4"/>
          <p:cNvSpPr txBox="1"/>
          <p:nvPr/>
        </p:nvSpPr>
        <p:spPr>
          <a:xfrm>
            <a:off x="7831394" y="6240156"/>
            <a:ext cx="1415845" cy="230832"/>
          </a:xfrm>
          <a:prstGeom prst="rect">
            <a:avLst/>
          </a:prstGeom>
          <a:noFill/>
        </p:spPr>
        <p:txBody>
          <a:bodyPr wrap="square" rtlCol="0">
            <a:spAutoFit/>
          </a:bodyPr>
          <a:lstStyle/>
          <a:p>
            <a:r>
              <a:rPr lang="en-GB" sz="900" dirty="0" smtClean="0">
                <a:solidFill>
                  <a:schemeClr val="bg1"/>
                </a:solidFill>
              </a:rPr>
              <a:t>Photo: Johann Perry</a:t>
            </a:r>
            <a:endParaRPr lang="en-GB" sz="900" dirty="0">
              <a:solidFill>
                <a:schemeClr val="bg1"/>
              </a:solidFill>
            </a:endParaRPr>
          </a:p>
        </p:txBody>
      </p:sp>
      <p:sp>
        <p:nvSpPr>
          <p:cNvPr id="6" name="TextBox 5"/>
          <p:cNvSpPr txBox="1"/>
          <p:nvPr/>
        </p:nvSpPr>
        <p:spPr>
          <a:xfrm>
            <a:off x="232475" y="267108"/>
            <a:ext cx="8632556" cy="1384995"/>
          </a:xfrm>
          <a:prstGeom prst="rect">
            <a:avLst/>
          </a:prstGeom>
          <a:noFill/>
        </p:spPr>
        <p:txBody>
          <a:bodyPr wrap="square" rtlCol="0">
            <a:spAutoFit/>
          </a:bodyPr>
          <a:lstStyle/>
          <a:p>
            <a:pPr algn="ctr"/>
            <a:r>
              <a:rPr lang="en-GB" sz="2700" dirty="0" smtClean="0">
                <a:latin typeface="Comic Sans MS" charset="0"/>
                <a:ea typeface="Comic Sans MS" charset="0"/>
                <a:cs typeface="Comic Sans MS" charset="0"/>
              </a:rPr>
              <a:t>No trees or shrubs grow on Antarctica. </a:t>
            </a:r>
            <a:r>
              <a:rPr lang="en-GB" sz="2700" dirty="0">
                <a:latin typeface="Comic Sans MS" charset="0"/>
                <a:ea typeface="Comic Sans MS" charset="0"/>
                <a:cs typeface="Comic Sans MS" charset="0"/>
              </a:rPr>
              <a:t>B</a:t>
            </a:r>
            <a:r>
              <a:rPr lang="en-GB" sz="2700" dirty="0" smtClean="0">
                <a:latin typeface="Comic Sans MS" charset="0"/>
                <a:ea typeface="Comic Sans MS" charset="0"/>
                <a:cs typeface="Comic Sans MS" charset="0"/>
              </a:rPr>
              <a:t>ut there are about 350 species of lichens, mosses and algae that are specially adapted to the low temperatures</a:t>
            </a:r>
            <a:endParaRPr lang="en-GB" sz="2700" dirty="0">
              <a:latin typeface="Comic Sans MS" charset="0"/>
              <a:ea typeface="Comic Sans MS" charset="0"/>
              <a:cs typeface="Comic Sans MS" charset="0"/>
            </a:endParaRPr>
          </a:p>
        </p:txBody>
      </p:sp>
    </p:spTree>
    <p:extLst>
      <p:ext uri="{BB962C8B-B14F-4D97-AF65-F5344CB8AC3E}">
        <p14:creationId xmlns:p14="http://schemas.microsoft.com/office/powerpoint/2010/main" val="6580709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744"/>
          <a:stretch/>
        </p:blipFill>
        <p:spPr>
          <a:xfrm>
            <a:off x="0" y="0"/>
            <a:ext cx="9144000" cy="6925172"/>
          </a:xfrm>
        </p:spPr>
      </p:pic>
      <p:sp>
        <p:nvSpPr>
          <p:cNvPr id="5" name="TextBox 4"/>
          <p:cNvSpPr txBox="1"/>
          <p:nvPr/>
        </p:nvSpPr>
        <p:spPr>
          <a:xfrm>
            <a:off x="7180289" y="6355830"/>
            <a:ext cx="1506511" cy="230832"/>
          </a:xfrm>
          <a:prstGeom prst="rect">
            <a:avLst/>
          </a:prstGeom>
          <a:noFill/>
        </p:spPr>
        <p:txBody>
          <a:bodyPr wrap="square" rtlCol="0">
            <a:spAutoFit/>
          </a:bodyPr>
          <a:lstStyle/>
          <a:p>
            <a:r>
              <a:rPr lang="en-GB" sz="900" dirty="0" smtClean="0">
                <a:solidFill>
                  <a:schemeClr val="bg1"/>
                </a:solidFill>
              </a:rPr>
              <a:t>Photo: University of Exeter</a:t>
            </a:r>
            <a:endParaRPr lang="en-GB" sz="900" dirty="0">
              <a:solidFill>
                <a:schemeClr val="bg1"/>
              </a:solidFill>
            </a:endParaRPr>
          </a:p>
        </p:txBody>
      </p:sp>
      <p:sp>
        <p:nvSpPr>
          <p:cNvPr id="6" name="TextBox 5"/>
          <p:cNvSpPr txBox="1"/>
          <p:nvPr/>
        </p:nvSpPr>
        <p:spPr>
          <a:xfrm>
            <a:off x="164891" y="274638"/>
            <a:ext cx="8874177" cy="1384995"/>
          </a:xfrm>
          <a:prstGeom prst="rect">
            <a:avLst/>
          </a:prstGeom>
          <a:noFill/>
        </p:spPr>
        <p:txBody>
          <a:bodyPr wrap="square" rtlCol="0">
            <a:spAutoFit/>
          </a:bodyPr>
          <a:lstStyle/>
          <a:p>
            <a:pPr algn="ctr"/>
            <a:r>
              <a:rPr lang="en-GB" sz="2800" b="1" dirty="0" smtClean="0">
                <a:solidFill>
                  <a:schemeClr val="bg1"/>
                </a:solidFill>
                <a:latin typeface="Comic Sans MS" charset="0"/>
                <a:ea typeface="Comic Sans MS" charset="0"/>
                <a:cs typeface="Comic Sans MS" charset="0"/>
              </a:rPr>
              <a:t>On the Antarctic Peninsula, summer brings just enough warmth and water to enable a few plants, mainly mosses, to grow on ice free surfaces.  </a:t>
            </a:r>
            <a:endParaRPr lang="en-GB" sz="2800" b="1"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8132346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217"/>
          <a:stretch/>
        </p:blipFill>
        <p:spPr>
          <a:xfrm>
            <a:off x="0" y="1199213"/>
            <a:ext cx="9144000" cy="5658787"/>
          </a:xfrm>
          <a:prstGeom prst="rect">
            <a:avLst/>
          </a:prstGeom>
        </p:spPr>
      </p:pic>
      <p:sp>
        <p:nvSpPr>
          <p:cNvPr id="5" name="TextBox 4"/>
          <p:cNvSpPr txBox="1"/>
          <p:nvPr/>
        </p:nvSpPr>
        <p:spPr>
          <a:xfrm>
            <a:off x="7704943" y="6610662"/>
            <a:ext cx="1154243" cy="230832"/>
          </a:xfrm>
          <a:prstGeom prst="rect">
            <a:avLst/>
          </a:prstGeom>
          <a:noFill/>
        </p:spPr>
        <p:txBody>
          <a:bodyPr wrap="square" rtlCol="0">
            <a:spAutoFit/>
          </a:bodyPr>
          <a:lstStyle/>
          <a:p>
            <a:r>
              <a:rPr lang="en-GB" sz="900" dirty="0" smtClean="0">
                <a:solidFill>
                  <a:schemeClr val="bg1"/>
                </a:solidFill>
              </a:rPr>
              <a:t>Photo: Liam Quinn</a:t>
            </a:r>
            <a:endParaRPr lang="en-GB" sz="900" dirty="0">
              <a:solidFill>
                <a:schemeClr val="bg1"/>
              </a:solidFill>
            </a:endParaRPr>
          </a:p>
        </p:txBody>
      </p:sp>
      <p:sp>
        <p:nvSpPr>
          <p:cNvPr id="7" name="TextBox 6"/>
          <p:cNvSpPr txBox="1"/>
          <p:nvPr/>
        </p:nvSpPr>
        <p:spPr>
          <a:xfrm>
            <a:off x="449705" y="77025"/>
            <a:ext cx="8244589" cy="1077218"/>
          </a:xfrm>
          <a:prstGeom prst="rect">
            <a:avLst/>
          </a:prstGeom>
          <a:noFill/>
        </p:spPr>
        <p:txBody>
          <a:bodyPr wrap="square" rtlCol="0">
            <a:spAutoFit/>
          </a:bodyPr>
          <a:lstStyle/>
          <a:p>
            <a:pPr algn="ctr"/>
            <a:r>
              <a:rPr lang="en-US" sz="3200" dirty="0">
                <a:latin typeface="Comic Sans MS" charset="0"/>
                <a:ea typeface="Comic Sans MS" charset="0"/>
                <a:cs typeface="Comic Sans MS" charset="0"/>
              </a:rPr>
              <a:t>T</a:t>
            </a:r>
            <a:r>
              <a:rPr lang="en-US" sz="3200" dirty="0" smtClean="0">
                <a:latin typeface="Comic Sans MS" charset="0"/>
                <a:ea typeface="Comic Sans MS" charset="0"/>
                <a:cs typeface="Comic Sans MS" charset="0"/>
              </a:rPr>
              <a:t>he </a:t>
            </a:r>
            <a:r>
              <a:rPr lang="en-US" sz="3200" dirty="0">
                <a:latin typeface="Comic Sans MS" charset="0"/>
                <a:ea typeface="Comic Sans MS" charset="0"/>
                <a:cs typeface="Comic Sans MS" charset="0"/>
              </a:rPr>
              <a:t>oceans surrounding </a:t>
            </a:r>
            <a:r>
              <a:rPr lang="en-US" sz="3200" dirty="0" smtClean="0">
                <a:latin typeface="Comic Sans MS" charset="0"/>
                <a:ea typeface="Comic Sans MS" charset="0"/>
                <a:cs typeface="Comic Sans MS" charset="0"/>
              </a:rPr>
              <a:t>Antarctica support </a:t>
            </a:r>
            <a:r>
              <a:rPr lang="en-US" sz="3200" dirty="0">
                <a:latin typeface="Comic Sans MS" charset="0"/>
                <a:ea typeface="Comic Sans MS" charset="0"/>
                <a:cs typeface="Comic Sans MS" charset="0"/>
              </a:rPr>
              <a:t>masses of the world’s sea life. </a:t>
            </a:r>
            <a:r>
              <a:rPr lang="en-US" dirty="0"/>
              <a:t> </a:t>
            </a:r>
            <a:endParaRPr lang="en-GB" dirty="0"/>
          </a:p>
        </p:txBody>
      </p:sp>
    </p:spTree>
    <p:extLst>
      <p:ext uri="{BB962C8B-B14F-4D97-AF65-F5344CB8AC3E}">
        <p14:creationId xmlns:p14="http://schemas.microsoft.com/office/powerpoint/2010/main" val="14273025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337" r="9361" b="10809"/>
          <a:stretch/>
        </p:blipFill>
        <p:spPr>
          <a:xfrm>
            <a:off x="-1" y="0"/>
            <a:ext cx="9144001" cy="6845418"/>
          </a:xfrm>
          <a:prstGeom prst="rect">
            <a:avLst/>
          </a:prstGeom>
        </p:spPr>
      </p:pic>
      <p:sp>
        <p:nvSpPr>
          <p:cNvPr id="4" name="Rectangle 3"/>
          <p:cNvSpPr/>
          <p:nvPr/>
        </p:nvSpPr>
        <p:spPr>
          <a:xfrm>
            <a:off x="1" y="142008"/>
            <a:ext cx="9144000" cy="1785104"/>
          </a:xfrm>
          <a:prstGeom prst="rect">
            <a:avLst/>
          </a:prstGeom>
        </p:spPr>
        <p:txBody>
          <a:bodyPr wrap="square">
            <a:spAutoFit/>
          </a:bodyPr>
          <a:lstStyle/>
          <a:p>
            <a:pPr algn="ctr"/>
            <a:r>
              <a:rPr lang="en-US" sz="3700" dirty="0" smtClean="0">
                <a:latin typeface="Comic Sans MS" charset="0"/>
              </a:rPr>
              <a:t>3. HOW ARE ANIMALS ADAPTED TO THE ANTARCTIC ENVIRONMENT?</a:t>
            </a:r>
            <a:endParaRPr lang="en-US" sz="3700" dirty="0"/>
          </a:p>
          <a:p>
            <a:r>
              <a:rPr lang="en-US" dirty="0"/>
              <a:t/>
            </a:r>
            <a:br>
              <a:rPr lang="en-US" dirty="0"/>
            </a:br>
            <a:endParaRPr lang="en-GB" dirty="0"/>
          </a:p>
        </p:txBody>
      </p:sp>
      <p:sp>
        <p:nvSpPr>
          <p:cNvPr id="7" name="TextBox 6"/>
          <p:cNvSpPr txBox="1"/>
          <p:nvPr/>
        </p:nvSpPr>
        <p:spPr>
          <a:xfrm>
            <a:off x="7704944" y="6460761"/>
            <a:ext cx="1933731" cy="230832"/>
          </a:xfrm>
          <a:prstGeom prst="rect">
            <a:avLst/>
          </a:prstGeom>
          <a:noFill/>
        </p:spPr>
        <p:txBody>
          <a:bodyPr wrap="square" rtlCol="0">
            <a:spAutoFit/>
          </a:bodyPr>
          <a:lstStyle/>
          <a:p>
            <a:r>
              <a:rPr lang="en-GB" sz="900" dirty="0" smtClean="0"/>
              <a:t>Photo: Reeve Jolliffe</a:t>
            </a:r>
            <a:endParaRPr lang="en-GB" sz="900" dirty="0"/>
          </a:p>
        </p:txBody>
      </p:sp>
    </p:spTree>
    <p:extLst>
      <p:ext uri="{BB962C8B-B14F-4D97-AF65-F5344CB8AC3E}">
        <p14:creationId xmlns:p14="http://schemas.microsoft.com/office/powerpoint/2010/main" val="14467903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17"/>
            <a:ext cx="4876308" cy="6875817"/>
          </a:xfrm>
          <a:prstGeom prst="rect">
            <a:avLst/>
          </a:prstGeom>
        </p:spPr>
      </p:pic>
      <p:sp>
        <p:nvSpPr>
          <p:cNvPr id="5" name="TextBox 4"/>
          <p:cNvSpPr txBox="1"/>
          <p:nvPr/>
        </p:nvSpPr>
        <p:spPr>
          <a:xfrm>
            <a:off x="2138515" y="6474542"/>
            <a:ext cx="1563329" cy="230832"/>
          </a:xfrm>
          <a:prstGeom prst="rect">
            <a:avLst/>
          </a:prstGeom>
          <a:noFill/>
        </p:spPr>
        <p:txBody>
          <a:bodyPr wrap="square" rtlCol="0">
            <a:spAutoFit/>
          </a:bodyPr>
          <a:lstStyle/>
          <a:p>
            <a:r>
              <a:rPr lang="en-GB" sz="900" dirty="0" smtClean="0"/>
              <a:t>Photo: Christopher Michel</a:t>
            </a:r>
            <a:endParaRPr lang="en-GB" sz="900" dirty="0"/>
          </a:p>
        </p:txBody>
      </p:sp>
      <p:sp>
        <p:nvSpPr>
          <p:cNvPr id="6" name="TextBox 5"/>
          <p:cNvSpPr txBox="1"/>
          <p:nvPr/>
        </p:nvSpPr>
        <p:spPr>
          <a:xfrm>
            <a:off x="5176684" y="280219"/>
            <a:ext cx="3805084" cy="4093428"/>
          </a:xfrm>
          <a:prstGeom prst="rect">
            <a:avLst/>
          </a:prstGeom>
          <a:noFill/>
        </p:spPr>
        <p:txBody>
          <a:bodyPr wrap="square" rtlCol="0">
            <a:spAutoFit/>
          </a:bodyPr>
          <a:lstStyle/>
          <a:p>
            <a:r>
              <a:rPr lang="en-US" sz="2600" dirty="0">
                <a:latin typeface="Comic Sans MS" charset="0"/>
                <a:ea typeface="Comic Sans MS" charset="0"/>
                <a:cs typeface="Comic Sans MS" charset="0"/>
              </a:rPr>
              <a:t>Although penguins have wings and feathers, they </a:t>
            </a:r>
            <a:r>
              <a:rPr lang="en-US" sz="2600" dirty="0" smtClean="0">
                <a:latin typeface="Comic Sans MS" charset="0"/>
                <a:ea typeface="Comic Sans MS" charset="0"/>
                <a:cs typeface="Comic Sans MS" charset="0"/>
              </a:rPr>
              <a:t>cannot fly</a:t>
            </a:r>
            <a:r>
              <a:rPr lang="en-US" sz="2600" dirty="0">
                <a:latin typeface="Comic Sans MS" charset="0"/>
                <a:ea typeface="Comic Sans MS" charset="0"/>
                <a:cs typeface="Comic Sans MS" charset="0"/>
              </a:rPr>
              <a:t>.  </a:t>
            </a:r>
            <a:endParaRPr lang="en-US" sz="2600" dirty="0" smtClean="0">
              <a:latin typeface="Comic Sans MS" charset="0"/>
              <a:ea typeface="Comic Sans MS" charset="0"/>
              <a:cs typeface="Comic Sans MS" charset="0"/>
            </a:endParaRPr>
          </a:p>
          <a:p>
            <a:endParaRPr lang="en-US" sz="2600" dirty="0">
              <a:latin typeface="Comic Sans MS" charset="0"/>
              <a:ea typeface="Comic Sans MS" charset="0"/>
              <a:cs typeface="Comic Sans MS" charset="0"/>
            </a:endParaRPr>
          </a:p>
          <a:p>
            <a:r>
              <a:rPr lang="en-US" sz="2600" dirty="0" smtClean="0">
                <a:latin typeface="Comic Sans MS" charset="0"/>
                <a:ea typeface="Comic Sans MS" charset="0"/>
                <a:cs typeface="Comic Sans MS" charset="0"/>
              </a:rPr>
              <a:t>Instead </a:t>
            </a:r>
            <a:r>
              <a:rPr lang="en-US" sz="2600" dirty="0">
                <a:latin typeface="Comic Sans MS" charset="0"/>
                <a:ea typeface="Comic Sans MS" charset="0"/>
                <a:cs typeface="Comic Sans MS" charset="0"/>
              </a:rPr>
              <a:t>they have evolved into the most efficient swimmers and divers of all birds.</a:t>
            </a:r>
          </a:p>
          <a:p>
            <a:r>
              <a:rPr lang="en-US" sz="2600" dirty="0">
                <a:latin typeface="Comic Sans MS" charset="0"/>
                <a:ea typeface="Comic Sans MS" charset="0"/>
                <a:cs typeface="Comic Sans MS" charset="0"/>
              </a:rPr>
              <a:t/>
            </a:r>
            <a:br>
              <a:rPr lang="en-US" sz="2600" dirty="0">
                <a:latin typeface="Comic Sans MS" charset="0"/>
                <a:ea typeface="Comic Sans MS" charset="0"/>
                <a:cs typeface="Comic Sans MS" charset="0"/>
              </a:rPr>
            </a:br>
            <a:endParaRPr lang="en-GB" sz="2600" dirty="0">
              <a:latin typeface="Comic Sans MS" charset="0"/>
              <a:ea typeface="Comic Sans MS" charset="0"/>
              <a:cs typeface="Comic Sans MS" charset="0"/>
            </a:endParaRPr>
          </a:p>
        </p:txBody>
      </p:sp>
    </p:spTree>
    <p:extLst>
      <p:ext uri="{BB962C8B-B14F-4D97-AF65-F5344CB8AC3E}">
        <p14:creationId xmlns:p14="http://schemas.microsoft.com/office/powerpoint/2010/main" val="6575233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r="1451"/>
          <a:stretch/>
        </p:blipFill>
        <p:spPr>
          <a:xfrm rot="16200000">
            <a:off x="-1110264" y="1110265"/>
            <a:ext cx="6858000" cy="4637471"/>
          </a:xfrm>
        </p:spPr>
      </p:pic>
      <p:sp>
        <p:nvSpPr>
          <p:cNvPr id="7" name="TextBox 6"/>
          <p:cNvSpPr txBox="1"/>
          <p:nvPr/>
        </p:nvSpPr>
        <p:spPr>
          <a:xfrm>
            <a:off x="0" y="6479458"/>
            <a:ext cx="973393" cy="230832"/>
          </a:xfrm>
          <a:prstGeom prst="rect">
            <a:avLst/>
          </a:prstGeom>
          <a:noFill/>
        </p:spPr>
        <p:txBody>
          <a:bodyPr wrap="square" rtlCol="0">
            <a:spAutoFit/>
          </a:bodyPr>
          <a:lstStyle/>
          <a:p>
            <a:r>
              <a:rPr lang="en-GB" sz="900" dirty="0" smtClean="0"/>
              <a:t>Photo: Tak</a:t>
            </a:r>
            <a:endParaRPr lang="en-GB" sz="900" dirty="0"/>
          </a:p>
        </p:txBody>
      </p:sp>
      <p:sp>
        <p:nvSpPr>
          <p:cNvPr id="2" name="TextBox 1"/>
          <p:cNvSpPr txBox="1"/>
          <p:nvPr/>
        </p:nvSpPr>
        <p:spPr>
          <a:xfrm>
            <a:off x="4866968" y="176981"/>
            <a:ext cx="4055806" cy="3108543"/>
          </a:xfrm>
          <a:prstGeom prst="rect">
            <a:avLst/>
          </a:prstGeom>
          <a:noFill/>
        </p:spPr>
        <p:txBody>
          <a:bodyPr wrap="square" rtlCol="0">
            <a:spAutoFit/>
          </a:bodyPr>
          <a:lstStyle/>
          <a:p>
            <a:r>
              <a:rPr lang="en-US" sz="2800" dirty="0">
                <a:latin typeface="Comic Sans MS" charset="0"/>
                <a:ea typeface="Comic Sans MS" charset="0"/>
                <a:cs typeface="Comic Sans MS" charset="0"/>
              </a:rPr>
              <a:t>P</a:t>
            </a:r>
            <a:r>
              <a:rPr lang="en-US" sz="2800" dirty="0" smtClean="0">
                <a:latin typeface="Comic Sans MS" charset="0"/>
                <a:ea typeface="Comic Sans MS" charset="0"/>
                <a:cs typeface="Comic Sans MS" charset="0"/>
              </a:rPr>
              <a:t>enguins waddle! This is </a:t>
            </a:r>
            <a:r>
              <a:rPr lang="en-US" sz="2800" dirty="0">
                <a:latin typeface="Comic Sans MS" charset="0"/>
                <a:ea typeface="Comic Sans MS" charset="0"/>
                <a:cs typeface="Comic Sans MS" charset="0"/>
              </a:rPr>
              <a:t>a very efficient way of walking as the swaying motion results in </a:t>
            </a:r>
            <a:r>
              <a:rPr lang="en-US" sz="2800" dirty="0" smtClean="0">
                <a:latin typeface="Comic Sans MS" charset="0"/>
                <a:ea typeface="Comic Sans MS" charset="0"/>
                <a:cs typeface="Comic Sans MS" charset="0"/>
              </a:rPr>
              <a:t>an 80</a:t>
            </a:r>
            <a:r>
              <a:rPr lang="en-US" sz="2800" dirty="0">
                <a:latin typeface="Comic Sans MS" charset="0"/>
                <a:ea typeface="Comic Sans MS" charset="0"/>
                <a:cs typeface="Comic Sans MS" charset="0"/>
              </a:rPr>
              <a:t>% </a:t>
            </a:r>
            <a:r>
              <a:rPr lang="en-US" sz="2800" dirty="0" smtClean="0">
                <a:latin typeface="Comic Sans MS" charset="0"/>
                <a:ea typeface="Comic Sans MS" charset="0"/>
                <a:cs typeface="Comic Sans MS" charset="0"/>
              </a:rPr>
              <a:t>energy </a:t>
            </a:r>
            <a:r>
              <a:rPr lang="en-US" sz="2800" dirty="0">
                <a:latin typeface="Comic Sans MS" charset="0"/>
                <a:ea typeface="Comic Sans MS" charset="0"/>
                <a:cs typeface="Comic Sans MS" charset="0"/>
              </a:rPr>
              <a:t>saving compared to a more static walk.  </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438774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0968"/>
          <a:stretch/>
        </p:blipFill>
        <p:spPr>
          <a:xfrm>
            <a:off x="0" y="1539297"/>
            <a:ext cx="9144000" cy="5414152"/>
          </a:xfrm>
        </p:spPr>
      </p:pic>
      <p:sp>
        <p:nvSpPr>
          <p:cNvPr id="5" name="TextBox 4"/>
          <p:cNvSpPr txBox="1"/>
          <p:nvPr/>
        </p:nvSpPr>
        <p:spPr>
          <a:xfrm>
            <a:off x="7919884" y="6627168"/>
            <a:ext cx="1533832" cy="230832"/>
          </a:xfrm>
          <a:prstGeom prst="rect">
            <a:avLst/>
          </a:prstGeom>
          <a:noFill/>
        </p:spPr>
        <p:txBody>
          <a:bodyPr wrap="square" rtlCol="0">
            <a:spAutoFit/>
          </a:bodyPr>
          <a:lstStyle/>
          <a:p>
            <a:r>
              <a:rPr lang="en-GB" sz="900" dirty="0" smtClean="0"/>
              <a:t>Photo: Ian Duffy</a:t>
            </a:r>
            <a:endParaRPr lang="en-GB" sz="900" dirty="0"/>
          </a:p>
        </p:txBody>
      </p:sp>
      <p:sp>
        <p:nvSpPr>
          <p:cNvPr id="6" name="TextBox 5"/>
          <p:cNvSpPr txBox="1"/>
          <p:nvPr/>
        </p:nvSpPr>
        <p:spPr>
          <a:xfrm>
            <a:off x="0" y="192938"/>
            <a:ext cx="9144000" cy="1200329"/>
          </a:xfrm>
          <a:prstGeom prst="rect">
            <a:avLst/>
          </a:prstGeom>
          <a:noFill/>
        </p:spPr>
        <p:txBody>
          <a:bodyPr wrap="square" rtlCol="0">
            <a:spAutoFit/>
          </a:bodyPr>
          <a:lstStyle/>
          <a:p>
            <a:pPr algn="ctr"/>
            <a:r>
              <a:rPr lang="en-US" sz="2400" dirty="0" smtClean="0">
                <a:latin typeface="Comic Sans MS" charset="0"/>
                <a:ea typeface="Comic Sans MS" charset="0"/>
                <a:cs typeface="Comic Sans MS" charset="0"/>
              </a:rPr>
              <a:t>Penguins move </a:t>
            </a:r>
            <a:r>
              <a:rPr lang="en-US" sz="2400" dirty="0">
                <a:latin typeface="Comic Sans MS" charset="0"/>
                <a:ea typeface="Comic Sans MS" charset="0"/>
                <a:cs typeface="Comic Sans MS" charset="0"/>
              </a:rPr>
              <a:t>quickly and efficiently by ‘tobogganing’ on slippery ice or snowy surfaces </a:t>
            </a:r>
            <a:r>
              <a:rPr lang="en-US" sz="2400" dirty="0" smtClean="0">
                <a:latin typeface="Comic Sans MS" charset="0"/>
                <a:ea typeface="Comic Sans MS" charset="0"/>
                <a:cs typeface="Comic Sans MS" charset="0"/>
              </a:rPr>
              <a:t>to save energy on long journeys - they </a:t>
            </a:r>
            <a:r>
              <a:rPr lang="en-US" sz="2400" dirty="0">
                <a:latin typeface="Comic Sans MS" charset="0"/>
                <a:ea typeface="Comic Sans MS" charset="0"/>
                <a:cs typeface="Comic Sans MS" charset="0"/>
              </a:rPr>
              <a:t>lie on their fronts and push themselves with their </a:t>
            </a:r>
            <a:r>
              <a:rPr lang="en-US" sz="2400" dirty="0" smtClean="0">
                <a:latin typeface="Comic Sans MS" charset="0"/>
                <a:ea typeface="Comic Sans MS" charset="0"/>
                <a:cs typeface="Comic Sans MS" charset="0"/>
              </a:rPr>
              <a:t>feet!  </a:t>
            </a:r>
            <a:endParaRPr lang="en-GB" sz="2600" dirty="0">
              <a:latin typeface="Comic Sans MS" charset="0"/>
              <a:ea typeface="Comic Sans MS" charset="0"/>
              <a:cs typeface="Comic Sans MS" charset="0"/>
            </a:endParaRPr>
          </a:p>
        </p:txBody>
      </p:sp>
    </p:spTree>
    <p:extLst>
      <p:ext uri="{BB962C8B-B14F-4D97-AF65-F5344CB8AC3E}">
        <p14:creationId xmlns:p14="http://schemas.microsoft.com/office/powerpoint/2010/main" val="8622011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87" y="14603"/>
            <a:ext cx="8893278" cy="1143000"/>
          </a:xfrm>
        </p:spPr>
        <p:txBody>
          <a:bodyPr>
            <a:normAutofit/>
          </a:bodyPr>
          <a:lstStyle/>
          <a:p>
            <a:r>
              <a:rPr lang="en-GB" sz="3200" dirty="0" smtClean="0">
                <a:latin typeface="Comic Sans MS" charset="0"/>
                <a:ea typeface="Comic Sans MS" charset="0"/>
                <a:cs typeface="Comic Sans MS" charset="0"/>
              </a:rPr>
              <a:t>Penguins have strong claws for gripping onto slippery ice when they come out of the sea</a:t>
            </a:r>
            <a:endParaRPr lang="en-GB" sz="3200"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6758"/>
          <a:stretch/>
        </p:blipFill>
        <p:spPr>
          <a:xfrm>
            <a:off x="-29951" y="1157603"/>
            <a:ext cx="9173951" cy="5700397"/>
          </a:xfrm>
        </p:spPr>
      </p:pic>
      <p:sp>
        <p:nvSpPr>
          <p:cNvPr id="5" name="TextBox 4"/>
          <p:cNvSpPr txBox="1"/>
          <p:nvPr/>
        </p:nvSpPr>
        <p:spPr>
          <a:xfrm>
            <a:off x="7826477" y="6213987"/>
            <a:ext cx="1066800" cy="230832"/>
          </a:xfrm>
          <a:prstGeom prst="rect">
            <a:avLst/>
          </a:prstGeom>
          <a:noFill/>
        </p:spPr>
        <p:txBody>
          <a:bodyPr wrap="square" rtlCol="0">
            <a:spAutoFit/>
          </a:bodyPr>
          <a:lstStyle/>
          <a:p>
            <a:r>
              <a:rPr lang="en-GB" sz="900" dirty="0" smtClean="0">
                <a:solidFill>
                  <a:schemeClr val="bg1"/>
                </a:solidFill>
              </a:rPr>
              <a:t>Photo: Tak</a:t>
            </a:r>
            <a:endParaRPr lang="en-GB" sz="900" dirty="0">
              <a:solidFill>
                <a:schemeClr val="bg1"/>
              </a:solidFill>
            </a:endParaRPr>
          </a:p>
        </p:txBody>
      </p:sp>
    </p:spTree>
    <p:extLst>
      <p:ext uri="{BB962C8B-B14F-4D97-AF65-F5344CB8AC3E}">
        <p14:creationId xmlns:p14="http://schemas.microsoft.com/office/powerpoint/2010/main" val="197713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284"/>
          <a:stretch/>
        </p:blipFill>
        <p:spPr>
          <a:xfrm>
            <a:off x="0" y="1268360"/>
            <a:ext cx="9144000" cy="5589639"/>
          </a:xfrm>
          <a:prstGeom prst="rect">
            <a:avLst/>
          </a:prstGeom>
        </p:spPr>
      </p:pic>
      <p:sp>
        <p:nvSpPr>
          <p:cNvPr id="5" name="TextBox 4"/>
          <p:cNvSpPr txBox="1"/>
          <p:nvPr/>
        </p:nvSpPr>
        <p:spPr>
          <a:xfrm>
            <a:off x="7521677" y="6430297"/>
            <a:ext cx="1253613" cy="230832"/>
          </a:xfrm>
          <a:prstGeom prst="rect">
            <a:avLst/>
          </a:prstGeom>
          <a:noFill/>
        </p:spPr>
        <p:txBody>
          <a:bodyPr wrap="square" rtlCol="0">
            <a:spAutoFit/>
          </a:bodyPr>
          <a:lstStyle/>
          <a:p>
            <a:r>
              <a:rPr lang="en-GB" sz="900" dirty="0" smtClean="0">
                <a:solidFill>
                  <a:schemeClr val="bg1"/>
                </a:solidFill>
              </a:rPr>
              <a:t>Photo: Brian Gratwicke</a:t>
            </a:r>
            <a:endParaRPr lang="en-GB" sz="900" dirty="0">
              <a:solidFill>
                <a:schemeClr val="bg1"/>
              </a:solidFill>
            </a:endParaRPr>
          </a:p>
        </p:txBody>
      </p:sp>
      <p:sp>
        <p:nvSpPr>
          <p:cNvPr id="6" name="TextBox 5"/>
          <p:cNvSpPr txBox="1"/>
          <p:nvPr/>
        </p:nvSpPr>
        <p:spPr>
          <a:xfrm>
            <a:off x="0" y="147483"/>
            <a:ext cx="9144000" cy="1508105"/>
          </a:xfrm>
          <a:prstGeom prst="rect">
            <a:avLst/>
          </a:prstGeom>
          <a:noFill/>
        </p:spPr>
        <p:txBody>
          <a:bodyPr wrap="square" rtlCol="0">
            <a:spAutoFit/>
          </a:bodyPr>
          <a:lstStyle/>
          <a:p>
            <a:pPr algn="ctr"/>
            <a:r>
              <a:rPr lang="en-US" sz="2800" dirty="0" smtClean="0">
                <a:latin typeface="Comic Sans MS" charset="0"/>
                <a:ea typeface="Comic Sans MS" charset="0"/>
                <a:cs typeface="Comic Sans MS" charset="0"/>
              </a:rPr>
              <a:t>Penguin rookeries </a:t>
            </a:r>
            <a:r>
              <a:rPr lang="en-US" sz="2800" dirty="0">
                <a:latin typeface="Comic Sans MS" charset="0"/>
                <a:ea typeface="Comic Sans MS" charset="0"/>
                <a:cs typeface="Comic Sans MS" charset="0"/>
              </a:rPr>
              <a:t>can be huge with up to a million nesting pairs and can be smelt from a long way away!</a:t>
            </a:r>
          </a:p>
          <a:p>
            <a:pPr algn="ctr"/>
            <a:r>
              <a:rPr lang="en-US" dirty="0"/>
              <a:t/>
            </a:r>
            <a:br>
              <a:rPr lang="en-US" dirty="0"/>
            </a:br>
            <a:endParaRPr lang="en-GB" dirty="0"/>
          </a:p>
        </p:txBody>
      </p:sp>
    </p:spTree>
    <p:extLst>
      <p:ext uri="{BB962C8B-B14F-4D97-AF65-F5344CB8AC3E}">
        <p14:creationId xmlns:p14="http://schemas.microsoft.com/office/powerpoint/2010/main" val="19426961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dirty="0" smtClean="0">
                <a:latin typeface="Comic Sans MS" charset="0"/>
                <a:ea typeface="Comic Sans MS" charset="0"/>
                <a:cs typeface="Comic Sans MS" charset="0"/>
              </a:rPr>
              <a:t>Comparing Hot and Cold Areas</a:t>
            </a:r>
            <a:endParaRPr lang="en-GB"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143000"/>
            <a:ext cx="3860800" cy="256357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949700"/>
            <a:ext cx="3883166" cy="25908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2460" b="1496"/>
          <a:stretch/>
        </p:blipFill>
        <p:spPr>
          <a:xfrm>
            <a:off x="5060950" y="1143000"/>
            <a:ext cx="3778250" cy="256357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0"/>
          <a:stretch/>
        </p:blipFill>
        <p:spPr>
          <a:xfrm>
            <a:off x="5060950" y="3949700"/>
            <a:ext cx="3778250" cy="2603500"/>
          </a:xfrm>
          <a:prstGeom prst="rect">
            <a:avLst/>
          </a:prstGeom>
        </p:spPr>
      </p:pic>
      <p:sp>
        <p:nvSpPr>
          <p:cNvPr id="8" name="TextBox 7"/>
          <p:cNvSpPr txBox="1"/>
          <p:nvPr/>
        </p:nvSpPr>
        <p:spPr>
          <a:xfrm>
            <a:off x="7607300" y="6261100"/>
            <a:ext cx="939800" cy="215444"/>
          </a:xfrm>
          <a:prstGeom prst="rect">
            <a:avLst/>
          </a:prstGeom>
          <a:noFill/>
        </p:spPr>
        <p:txBody>
          <a:bodyPr wrap="square" rtlCol="0">
            <a:spAutoFit/>
          </a:bodyPr>
          <a:lstStyle/>
          <a:p>
            <a:r>
              <a:rPr lang="en-GB" sz="800" dirty="0" smtClean="0"/>
              <a:t>Photo: Robbie</a:t>
            </a:r>
            <a:endParaRPr lang="en-GB" sz="800" dirty="0"/>
          </a:p>
        </p:txBody>
      </p:sp>
      <p:sp>
        <p:nvSpPr>
          <p:cNvPr id="9" name="TextBox 8"/>
          <p:cNvSpPr txBox="1"/>
          <p:nvPr/>
        </p:nvSpPr>
        <p:spPr>
          <a:xfrm>
            <a:off x="5207000" y="3390900"/>
            <a:ext cx="1054100" cy="215444"/>
          </a:xfrm>
          <a:prstGeom prst="rect">
            <a:avLst/>
          </a:prstGeom>
          <a:noFill/>
        </p:spPr>
        <p:txBody>
          <a:bodyPr wrap="square" rtlCol="0">
            <a:spAutoFit/>
          </a:bodyPr>
          <a:lstStyle/>
          <a:p>
            <a:r>
              <a:rPr lang="en-GB" sz="800" dirty="0" smtClean="0"/>
              <a:t>Photo: Dave Price</a:t>
            </a:r>
            <a:endParaRPr lang="en-GB" sz="800" dirty="0"/>
          </a:p>
        </p:txBody>
      </p:sp>
      <p:sp>
        <p:nvSpPr>
          <p:cNvPr id="10" name="TextBox 9"/>
          <p:cNvSpPr txBox="1"/>
          <p:nvPr/>
        </p:nvSpPr>
        <p:spPr>
          <a:xfrm>
            <a:off x="3213100" y="6261100"/>
            <a:ext cx="1257300" cy="215444"/>
          </a:xfrm>
          <a:prstGeom prst="rect">
            <a:avLst/>
          </a:prstGeom>
          <a:noFill/>
        </p:spPr>
        <p:txBody>
          <a:bodyPr wrap="square" rtlCol="0">
            <a:spAutoFit/>
          </a:bodyPr>
          <a:lstStyle/>
          <a:p>
            <a:r>
              <a:rPr lang="en-GB" sz="800" dirty="0" smtClean="0"/>
              <a:t>Photo: Markus Trienke</a:t>
            </a:r>
            <a:endParaRPr lang="en-GB" sz="800" dirty="0"/>
          </a:p>
        </p:txBody>
      </p:sp>
      <p:sp>
        <p:nvSpPr>
          <p:cNvPr id="11" name="TextBox 10"/>
          <p:cNvSpPr txBox="1"/>
          <p:nvPr/>
        </p:nvSpPr>
        <p:spPr>
          <a:xfrm>
            <a:off x="800100" y="3390900"/>
            <a:ext cx="927100" cy="215444"/>
          </a:xfrm>
          <a:prstGeom prst="rect">
            <a:avLst/>
          </a:prstGeom>
          <a:noFill/>
        </p:spPr>
        <p:txBody>
          <a:bodyPr wrap="square" rtlCol="0">
            <a:spAutoFit/>
          </a:bodyPr>
          <a:lstStyle/>
          <a:p>
            <a:r>
              <a:rPr lang="en-GB" sz="800" dirty="0" smtClean="0">
                <a:solidFill>
                  <a:schemeClr val="bg1"/>
                </a:solidFill>
              </a:rPr>
              <a:t>Photo: Victor</a:t>
            </a:r>
            <a:endParaRPr lang="en-GB" sz="800" dirty="0">
              <a:solidFill>
                <a:schemeClr val="bg1"/>
              </a:solidFill>
            </a:endParaRPr>
          </a:p>
        </p:txBody>
      </p:sp>
    </p:spTree>
    <p:extLst>
      <p:ext uri="{BB962C8B-B14F-4D97-AF65-F5344CB8AC3E}">
        <p14:creationId xmlns:p14="http://schemas.microsoft.com/office/powerpoint/2010/main" val="7077102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404" b="13880"/>
          <a:stretch/>
        </p:blipFill>
        <p:spPr>
          <a:xfrm>
            <a:off x="0" y="1116767"/>
            <a:ext cx="9144000" cy="5741233"/>
          </a:xfrm>
          <a:prstGeom prst="rect">
            <a:avLst/>
          </a:prstGeom>
        </p:spPr>
      </p:pic>
      <p:sp>
        <p:nvSpPr>
          <p:cNvPr id="5" name="TextBox 4"/>
          <p:cNvSpPr txBox="1"/>
          <p:nvPr/>
        </p:nvSpPr>
        <p:spPr>
          <a:xfrm>
            <a:off x="7644984" y="6385810"/>
            <a:ext cx="1499016" cy="230832"/>
          </a:xfrm>
          <a:prstGeom prst="rect">
            <a:avLst/>
          </a:prstGeom>
          <a:noFill/>
        </p:spPr>
        <p:txBody>
          <a:bodyPr wrap="square" rtlCol="0">
            <a:spAutoFit/>
          </a:bodyPr>
          <a:lstStyle/>
          <a:p>
            <a:r>
              <a:rPr lang="en-GB" sz="900" dirty="0" smtClean="0">
                <a:solidFill>
                  <a:schemeClr val="bg1"/>
                </a:solidFill>
              </a:rPr>
              <a:t>Photo: David Stanley</a:t>
            </a:r>
            <a:endParaRPr lang="en-GB" sz="900" dirty="0">
              <a:solidFill>
                <a:schemeClr val="bg1"/>
              </a:solidFill>
            </a:endParaRPr>
          </a:p>
        </p:txBody>
      </p:sp>
      <p:sp>
        <p:nvSpPr>
          <p:cNvPr id="6" name="TextBox 5"/>
          <p:cNvSpPr txBox="1"/>
          <p:nvPr/>
        </p:nvSpPr>
        <p:spPr>
          <a:xfrm>
            <a:off x="217357" y="239842"/>
            <a:ext cx="8709286" cy="523220"/>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King penguin chicks huddling together for warmth</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510991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9012" b="5820"/>
          <a:stretch/>
        </p:blipFill>
        <p:spPr>
          <a:xfrm>
            <a:off x="0" y="1678898"/>
            <a:ext cx="9144000" cy="5179102"/>
          </a:xfrm>
        </p:spPr>
      </p:pic>
      <p:sp>
        <p:nvSpPr>
          <p:cNvPr id="5" name="TextBox 4"/>
          <p:cNvSpPr txBox="1"/>
          <p:nvPr/>
        </p:nvSpPr>
        <p:spPr>
          <a:xfrm>
            <a:off x="7270955" y="6297561"/>
            <a:ext cx="1622322" cy="230832"/>
          </a:xfrm>
          <a:prstGeom prst="rect">
            <a:avLst/>
          </a:prstGeom>
          <a:noFill/>
        </p:spPr>
        <p:txBody>
          <a:bodyPr wrap="square" rtlCol="0">
            <a:spAutoFit/>
          </a:bodyPr>
          <a:lstStyle/>
          <a:p>
            <a:r>
              <a:rPr lang="en-GB" sz="900" dirty="0" smtClean="0"/>
              <a:t>Photo: Christopher Michel</a:t>
            </a:r>
            <a:endParaRPr lang="en-GB" sz="900" dirty="0"/>
          </a:p>
        </p:txBody>
      </p:sp>
      <p:sp>
        <p:nvSpPr>
          <p:cNvPr id="6" name="TextBox 5"/>
          <p:cNvSpPr txBox="1"/>
          <p:nvPr/>
        </p:nvSpPr>
        <p:spPr>
          <a:xfrm>
            <a:off x="132735" y="193664"/>
            <a:ext cx="8878530" cy="1384995"/>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Emperor penguins can dive to a depth of 550 metres and hold their breath for up to 22 minutes so can reach food resources other birds cannot</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5536139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062" r="63592"/>
          <a:stretch/>
        </p:blipFill>
        <p:spPr>
          <a:xfrm>
            <a:off x="3242428" y="1367119"/>
            <a:ext cx="2632200" cy="4198496"/>
          </a:xfrm>
          <a:prstGeom prst="rect">
            <a:avLst/>
          </a:prstGeom>
        </p:spPr>
      </p:pic>
      <p:sp>
        <p:nvSpPr>
          <p:cNvPr id="5" name="TextBox 4"/>
          <p:cNvSpPr txBox="1"/>
          <p:nvPr/>
        </p:nvSpPr>
        <p:spPr>
          <a:xfrm>
            <a:off x="0" y="235414"/>
            <a:ext cx="9144000" cy="646331"/>
          </a:xfrm>
          <a:prstGeom prst="rect">
            <a:avLst/>
          </a:prstGeom>
          <a:noFill/>
        </p:spPr>
        <p:txBody>
          <a:bodyPr wrap="square" rtlCol="0">
            <a:spAutoFit/>
          </a:bodyPr>
          <a:lstStyle/>
          <a:p>
            <a:pPr algn="ctr"/>
            <a:r>
              <a:rPr lang="en-GB" sz="3600" dirty="0" smtClean="0">
                <a:latin typeface="Comic Sans MS" charset="0"/>
                <a:ea typeface="Comic Sans MS" charset="0"/>
                <a:cs typeface="Comic Sans MS" charset="0"/>
              </a:rPr>
              <a:t>Emperor Penguin: Physical Adaptations</a:t>
            </a:r>
            <a:endParaRPr lang="en-GB" sz="3600" dirty="0">
              <a:latin typeface="Comic Sans MS" charset="0"/>
              <a:ea typeface="Comic Sans MS" charset="0"/>
              <a:cs typeface="Comic Sans MS" charset="0"/>
            </a:endParaRPr>
          </a:p>
        </p:txBody>
      </p:sp>
      <p:sp>
        <p:nvSpPr>
          <p:cNvPr id="6" name="TextBox 5"/>
          <p:cNvSpPr txBox="1"/>
          <p:nvPr/>
        </p:nvSpPr>
        <p:spPr>
          <a:xfrm>
            <a:off x="4718868" y="1438951"/>
            <a:ext cx="1334125" cy="215444"/>
          </a:xfrm>
          <a:prstGeom prst="rect">
            <a:avLst/>
          </a:prstGeom>
          <a:noFill/>
        </p:spPr>
        <p:txBody>
          <a:bodyPr wrap="square" rtlCol="0">
            <a:spAutoFit/>
          </a:bodyPr>
          <a:lstStyle/>
          <a:p>
            <a:r>
              <a:rPr lang="en-GB" sz="800" dirty="0" smtClean="0"/>
              <a:t>Photo: Daoud Alahmad</a:t>
            </a:r>
            <a:endParaRPr lang="en-GB" sz="800" dirty="0"/>
          </a:p>
        </p:txBody>
      </p:sp>
      <p:sp>
        <p:nvSpPr>
          <p:cNvPr id="7" name="TextBox 6"/>
          <p:cNvSpPr txBox="1"/>
          <p:nvPr/>
        </p:nvSpPr>
        <p:spPr>
          <a:xfrm>
            <a:off x="6373674" y="1167767"/>
            <a:ext cx="2533338" cy="1200329"/>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Very small bill (beak)  so less blood needed to this area and less heat lost</a:t>
            </a:r>
            <a:endParaRPr lang="en-GB" dirty="0">
              <a:latin typeface="Comic Sans MS" charset="0"/>
              <a:ea typeface="Comic Sans MS" charset="0"/>
              <a:cs typeface="Comic Sans MS" charset="0"/>
            </a:endParaRPr>
          </a:p>
        </p:txBody>
      </p:sp>
      <p:sp>
        <p:nvSpPr>
          <p:cNvPr id="9" name="TextBox 8"/>
          <p:cNvSpPr txBox="1"/>
          <p:nvPr/>
        </p:nvSpPr>
        <p:spPr>
          <a:xfrm>
            <a:off x="6373675" y="2570281"/>
            <a:ext cx="2533338" cy="1477328"/>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Several layers of scale-like feathers protect them from icy winds and provide a waterproof coat</a:t>
            </a:r>
            <a:endParaRPr lang="en-GB" dirty="0">
              <a:latin typeface="Comic Sans MS" charset="0"/>
              <a:ea typeface="Comic Sans MS" charset="0"/>
              <a:cs typeface="Comic Sans MS" charset="0"/>
            </a:endParaRPr>
          </a:p>
        </p:txBody>
      </p:sp>
      <p:sp>
        <p:nvSpPr>
          <p:cNvPr id="10" name="TextBox 9"/>
          <p:cNvSpPr txBox="1"/>
          <p:nvPr/>
        </p:nvSpPr>
        <p:spPr>
          <a:xfrm>
            <a:off x="6373674" y="4288222"/>
            <a:ext cx="2533338" cy="1477328"/>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Small flippers that can be held close to the body reduce surface area on land, so reduce heat loss</a:t>
            </a:r>
            <a:endParaRPr lang="en-GB" dirty="0">
              <a:latin typeface="Comic Sans MS" charset="0"/>
              <a:ea typeface="Comic Sans MS" charset="0"/>
              <a:cs typeface="Comic Sans MS" charset="0"/>
            </a:endParaRPr>
          </a:p>
        </p:txBody>
      </p:sp>
      <p:sp>
        <p:nvSpPr>
          <p:cNvPr id="11" name="TextBox 10"/>
          <p:cNvSpPr txBox="1"/>
          <p:nvPr/>
        </p:nvSpPr>
        <p:spPr>
          <a:xfrm>
            <a:off x="209861" y="4288222"/>
            <a:ext cx="2578309" cy="1754326"/>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Shape makes them very agile underwater.  Feet and tail act as a rudder and their stiff, strong flippers as propellers</a:t>
            </a:r>
            <a:endParaRPr lang="en-GB" dirty="0">
              <a:latin typeface="Comic Sans MS" charset="0"/>
              <a:ea typeface="Comic Sans MS" charset="0"/>
              <a:cs typeface="Comic Sans MS" charset="0"/>
            </a:endParaRPr>
          </a:p>
        </p:txBody>
      </p:sp>
      <p:cxnSp>
        <p:nvCxnSpPr>
          <p:cNvPr id="17" name="Straight Connector 16"/>
          <p:cNvCxnSpPr>
            <a:stCxn id="10" idx="1"/>
          </p:cNvCxnSpPr>
          <p:nvPr/>
        </p:nvCxnSpPr>
        <p:spPr>
          <a:xfrm flipH="1" flipV="1">
            <a:off x="5385930" y="4131582"/>
            <a:ext cx="987744" cy="89530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09862" y="1169233"/>
            <a:ext cx="2578308" cy="1200329"/>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Large size so retain heat and can survive without feeding for long periods</a:t>
            </a:r>
            <a:endParaRPr lang="en-GB" dirty="0">
              <a:latin typeface="Comic Sans MS" charset="0"/>
              <a:ea typeface="Comic Sans MS" charset="0"/>
              <a:cs typeface="Comic Sans MS" charset="0"/>
            </a:endParaRPr>
          </a:p>
        </p:txBody>
      </p:sp>
      <p:sp>
        <p:nvSpPr>
          <p:cNvPr id="12" name="TextBox 11"/>
          <p:cNvSpPr txBox="1"/>
          <p:nvPr/>
        </p:nvSpPr>
        <p:spPr>
          <a:xfrm>
            <a:off x="3000888" y="5967356"/>
            <a:ext cx="5906124" cy="646331"/>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Powerful claws on feet help gain a grip on snow, ice or rock when emerging from the ocean or tobogganing</a:t>
            </a:r>
            <a:endParaRPr lang="en-GB" dirty="0">
              <a:latin typeface="Comic Sans MS" charset="0"/>
              <a:ea typeface="Comic Sans MS" charset="0"/>
              <a:cs typeface="Comic Sans MS" charset="0"/>
            </a:endParaRPr>
          </a:p>
        </p:txBody>
      </p:sp>
      <p:sp>
        <p:nvSpPr>
          <p:cNvPr id="14" name="TextBox 13"/>
          <p:cNvSpPr txBox="1"/>
          <p:nvPr/>
        </p:nvSpPr>
        <p:spPr>
          <a:xfrm>
            <a:off x="209861" y="2570281"/>
            <a:ext cx="2578309" cy="1477328"/>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Can store large amounts of fat which insulates their bodies and provides a long-lasting energy source</a:t>
            </a:r>
            <a:endParaRPr lang="en-GB" dirty="0">
              <a:latin typeface="Comic Sans MS" charset="0"/>
              <a:ea typeface="Comic Sans MS" charset="0"/>
              <a:cs typeface="Comic Sans MS" charset="0"/>
            </a:endParaRPr>
          </a:p>
        </p:txBody>
      </p:sp>
      <p:cxnSp>
        <p:nvCxnSpPr>
          <p:cNvPr id="20" name="Straight Connector 19"/>
          <p:cNvCxnSpPr/>
          <p:nvPr/>
        </p:nvCxnSpPr>
        <p:spPr>
          <a:xfrm flipH="1">
            <a:off x="5186597" y="1708696"/>
            <a:ext cx="1131760" cy="175557"/>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4" idx="3"/>
          </p:cNvCxnSpPr>
          <p:nvPr/>
        </p:nvCxnSpPr>
        <p:spPr>
          <a:xfrm>
            <a:off x="2788170" y="3308945"/>
            <a:ext cx="1783830"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1" idx="3"/>
          </p:cNvCxnSpPr>
          <p:nvPr/>
        </p:nvCxnSpPr>
        <p:spPr>
          <a:xfrm>
            <a:off x="2788170" y="5165385"/>
            <a:ext cx="1394086"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11" idx="3"/>
          </p:cNvCxnSpPr>
          <p:nvPr/>
        </p:nvCxnSpPr>
        <p:spPr>
          <a:xfrm flipV="1">
            <a:off x="2788170" y="4247904"/>
            <a:ext cx="964613" cy="917481"/>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9" idx="1"/>
          </p:cNvCxnSpPr>
          <p:nvPr/>
        </p:nvCxnSpPr>
        <p:spPr>
          <a:xfrm flipH="1" flipV="1">
            <a:off x="4857482" y="2906825"/>
            <a:ext cx="1516193" cy="40212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4861943" y="5165385"/>
            <a:ext cx="1096468" cy="801971"/>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74837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548"/>
            <a:ext cx="4944673" cy="6879548"/>
          </a:xfrm>
        </p:spPr>
      </p:pic>
      <p:sp>
        <p:nvSpPr>
          <p:cNvPr id="7" name="TextBox 6"/>
          <p:cNvSpPr txBox="1"/>
          <p:nvPr/>
        </p:nvSpPr>
        <p:spPr>
          <a:xfrm>
            <a:off x="206476" y="162232"/>
            <a:ext cx="1327355" cy="230832"/>
          </a:xfrm>
          <a:prstGeom prst="rect">
            <a:avLst/>
          </a:prstGeom>
          <a:noFill/>
        </p:spPr>
        <p:txBody>
          <a:bodyPr wrap="square" rtlCol="0">
            <a:spAutoFit/>
          </a:bodyPr>
          <a:lstStyle/>
          <a:p>
            <a:r>
              <a:rPr lang="en-GB" sz="900" dirty="0" smtClean="0">
                <a:solidFill>
                  <a:schemeClr val="bg1"/>
                </a:solidFill>
              </a:rPr>
              <a:t>Photo: Liam Quinn</a:t>
            </a:r>
            <a:endParaRPr lang="en-GB" sz="900" dirty="0">
              <a:solidFill>
                <a:schemeClr val="bg1"/>
              </a:solidFill>
            </a:endParaRPr>
          </a:p>
        </p:txBody>
      </p:sp>
      <p:sp>
        <p:nvSpPr>
          <p:cNvPr id="8" name="TextBox 7"/>
          <p:cNvSpPr txBox="1"/>
          <p:nvPr/>
        </p:nvSpPr>
        <p:spPr>
          <a:xfrm>
            <a:off x="5353665" y="393064"/>
            <a:ext cx="3475542" cy="2677656"/>
          </a:xfrm>
          <a:prstGeom prst="rect">
            <a:avLst/>
          </a:prstGeom>
          <a:noFill/>
        </p:spPr>
        <p:txBody>
          <a:bodyPr wrap="square" rtlCol="0">
            <a:spAutoFit/>
          </a:bodyPr>
          <a:lstStyle/>
          <a:p>
            <a:r>
              <a:rPr lang="en-GB" sz="2800" dirty="0" smtClean="0">
                <a:latin typeface="Comic Sans MS" charset="0"/>
                <a:ea typeface="Comic Sans MS" charset="0"/>
                <a:cs typeface="Comic Sans MS" charset="0"/>
              </a:rPr>
              <a:t>Adélie penguins look a bit clumsy on land but they are fantastic swimmers  and can dive down to 180 metres!</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16911879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506"/>
          <a:stretch/>
        </p:blipFill>
        <p:spPr>
          <a:xfrm>
            <a:off x="2865930" y="1382842"/>
            <a:ext cx="3322195" cy="3919927"/>
          </a:xfrm>
          <a:prstGeom prst="rect">
            <a:avLst/>
          </a:prstGeom>
        </p:spPr>
      </p:pic>
      <p:sp>
        <p:nvSpPr>
          <p:cNvPr id="5" name="TextBox 4"/>
          <p:cNvSpPr txBox="1"/>
          <p:nvPr/>
        </p:nvSpPr>
        <p:spPr>
          <a:xfrm>
            <a:off x="5117733" y="1455379"/>
            <a:ext cx="1229194" cy="215444"/>
          </a:xfrm>
          <a:prstGeom prst="rect">
            <a:avLst/>
          </a:prstGeom>
          <a:noFill/>
        </p:spPr>
        <p:txBody>
          <a:bodyPr wrap="square" rtlCol="0">
            <a:spAutoFit/>
          </a:bodyPr>
          <a:lstStyle/>
          <a:p>
            <a:r>
              <a:rPr lang="en-GB" sz="800" dirty="0" smtClean="0"/>
              <a:t>Photo: David Cook</a:t>
            </a:r>
            <a:endParaRPr lang="en-GB" sz="800" dirty="0"/>
          </a:p>
        </p:txBody>
      </p:sp>
      <p:sp>
        <p:nvSpPr>
          <p:cNvPr id="2" name="TextBox 1"/>
          <p:cNvSpPr txBox="1"/>
          <p:nvPr/>
        </p:nvSpPr>
        <p:spPr>
          <a:xfrm>
            <a:off x="149902" y="224852"/>
            <a:ext cx="8754255" cy="646331"/>
          </a:xfrm>
          <a:prstGeom prst="rect">
            <a:avLst/>
          </a:prstGeom>
          <a:noFill/>
        </p:spPr>
        <p:txBody>
          <a:bodyPr wrap="square" rtlCol="0">
            <a:spAutoFit/>
          </a:bodyPr>
          <a:lstStyle/>
          <a:p>
            <a:pPr algn="ctr"/>
            <a:r>
              <a:rPr lang="en-GB" sz="3600" dirty="0" smtClean="0">
                <a:latin typeface="Comic Sans MS" charset="0"/>
                <a:ea typeface="Comic Sans MS" charset="0"/>
                <a:cs typeface="Comic Sans MS" charset="0"/>
              </a:rPr>
              <a:t>Adélie Penguins: Physical Adaptations</a:t>
            </a:r>
            <a:endParaRPr lang="en-GB" sz="3600" dirty="0">
              <a:latin typeface="Comic Sans MS" charset="0"/>
              <a:ea typeface="Comic Sans MS" charset="0"/>
              <a:cs typeface="Comic Sans MS" charset="0"/>
            </a:endParaRPr>
          </a:p>
        </p:txBody>
      </p:sp>
      <p:sp>
        <p:nvSpPr>
          <p:cNvPr id="3" name="TextBox 2"/>
          <p:cNvSpPr txBox="1"/>
          <p:nvPr/>
        </p:nvSpPr>
        <p:spPr>
          <a:xfrm>
            <a:off x="6505730" y="1184262"/>
            <a:ext cx="2503359" cy="1477328"/>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Short, densely packed &amp; overlapping feathers for insulation and a waterproof layer</a:t>
            </a:r>
            <a:endParaRPr lang="en-GB" dirty="0">
              <a:latin typeface="Comic Sans MS" charset="0"/>
              <a:ea typeface="Comic Sans MS" charset="0"/>
              <a:cs typeface="Comic Sans MS" charset="0"/>
            </a:endParaRPr>
          </a:p>
        </p:txBody>
      </p:sp>
      <p:sp>
        <p:nvSpPr>
          <p:cNvPr id="6" name="TextBox 5"/>
          <p:cNvSpPr txBox="1"/>
          <p:nvPr/>
        </p:nvSpPr>
        <p:spPr>
          <a:xfrm>
            <a:off x="149899" y="4702604"/>
            <a:ext cx="2368447" cy="1200329"/>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Short wings shaped like paddles which allow them to swim very fast</a:t>
            </a:r>
            <a:endParaRPr lang="en-GB" dirty="0">
              <a:latin typeface="Comic Sans MS" charset="0"/>
              <a:ea typeface="Comic Sans MS" charset="0"/>
              <a:cs typeface="Comic Sans MS" charset="0"/>
            </a:endParaRPr>
          </a:p>
        </p:txBody>
      </p:sp>
      <p:sp>
        <p:nvSpPr>
          <p:cNvPr id="7" name="TextBox 6"/>
          <p:cNvSpPr txBox="1"/>
          <p:nvPr/>
        </p:nvSpPr>
        <p:spPr>
          <a:xfrm>
            <a:off x="2865930" y="5653524"/>
            <a:ext cx="3322195" cy="923330"/>
          </a:xfrm>
          <a:prstGeom prst="rect">
            <a:avLst/>
          </a:prstGeom>
          <a:noFill/>
          <a:ln>
            <a:solidFill>
              <a:srgbClr val="0070C0"/>
            </a:solidFill>
          </a:ln>
        </p:spPr>
        <p:txBody>
          <a:bodyPr wrap="square" rtlCol="0">
            <a:spAutoFit/>
          </a:bodyPr>
          <a:lstStyle/>
          <a:p>
            <a:pPr algn="ctr"/>
            <a:r>
              <a:rPr lang="en-GB" dirty="0" smtClean="0">
                <a:latin typeface="Comic Sans MS" charset="0"/>
                <a:ea typeface="Comic Sans MS" charset="0"/>
                <a:cs typeface="Comic Sans MS" charset="0"/>
              </a:rPr>
              <a:t>Strong toenails help them grip the ice when thy are walking or sliding</a:t>
            </a:r>
            <a:endParaRPr lang="en-GB" dirty="0">
              <a:latin typeface="Comic Sans MS" charset="0"/>
              <a:ea typeface="Comic Sans MS" charset="0"/>
              <a:cs typeface="Comic Sans MS" charset="0"/>
            </a:endParaRPr>
          </a:p>
        </p:txBody>
      </p:sp>
      <p:sp>
        <p:nvSpPr>
          <p:cNvPr id="8" name="TextBox 7"/>
          <p:cNvSpPr txBox="1"/>
          <p:nvPr/>
        </p:nvSpPr>
        <p:spPr>
          <a:xfrm>
            <a:off x="149901" y="1182838"/>
            <a:ext cx="2353457" cy="1200329"/>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Backward pointing barbs on the tongue to stop slippery prey escaping</a:t>
            </a:r>
            <a:endParaRPr lang="en-GB" dirty="0">
              <a:latin typeface="Comic Sans MS" charset="0"/>
              <a:ea typeface="Comic Sans MS" charset="0"/>
              <a:cs typeface="Comic Sans MS" charset="0"/>
            </a:endParaRPr>
          </a:p>
        </p:txBody>
      </p:sp>
      <p:sp>
        <p:nvSpPr>
          <p:cNvPr id="9" name="TextBox 8"/>
          <p:cNvSpPr txBox="1"/>
          <p:nvPr/>
        </p:nvSpPr>
        <p:spPr>
          <a:xfrm>
            <a:off x="149900" y="2804221"/>
            <a:ext cx="2353457" cy="1477328"/>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Short stocky bodies &amp; small extremities – reduces body surface area and amount of heat lost</a:t>
            </a:r>
            <a:endParaRPr lang="en-GB" dirty="0">
              <a:latin typeface="Comic Sans MS" charset="0"/>
              <a:ea typeface="Comic Sans MS" charset="0"/>
              <a:cs typeface="Comic Sans MS" charset="0"/>
            </a:endParaRPr>
          </a:p>
        </p:txBody>
      </p:sp>
      <p:sp>
        <p:nvSpPr>
          <p:cNvPr id="10" name="TextBox 9"/>
          <p:cNvSpPr txBox="1"/>
          <p:nvPr/>
        </p:nvSpPr>
        <p:spPr>
          <a:xfrm>
            <a:off x="6505729" y="2959301"/>
            <a:ext cx="2503359" cy="1477328"/>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Underneath the feathers there is also a layer of warm down close to the skin</a:t>
            </a:r>
            <a:endParaRPr lang="en-GB" dirty="0">
              <a:latin typeface="Comic Sans MS" charset="0"/>
              <a:ea typeface="Comic Sans MS" charset="0"/>
              <a:cs typeface="Comic Sans MS" charset="0"/>
            </a:endParaRPr>
          </a:p>
        </p:txBody>
      </p:sp>
      <p:sp>
        <p:nvSpPr>
          <p:cNvPr id="11" name="TextBox 10"/>
          <p:cNvSpPr txBox="1"/>
          <p:nvPr/>
        </p:nvSpPr>
        <p:spPr>
          <a:xfrm>
            <a:off x="6520719" y="4702603"/>
            <a:ext cx="2488369" cy="1200329"/>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Thick layer of fat under the skin provides additional insulation</a:t>
            </a:r>
            <a:endParaRPr lang="en-GB" dirty="0">
              <a:latin typeface="Comic Sans MS" charset="0"/>
              <a:ea typeface="Comic Sans MS" charset="0"/>
              <a:cs typeface="Comic Sans MS" charset="0"/>
            </a:endParaRPr>
          </a:p>
        </p:txBody>
      </p:sp>
      <p:cxnSp>
        <p:nvCxnSpPr>
          <p:cNvPr id="13" name="Straight Connector 12"/>
          <p:cNvCxnSpPr>
            <a:stCxn id="8" idx="3"/>
          </p:cNvCxnSpPr>
          <p:nvPr/>
        </p:nvCxnSpPr>
        <p:spPr>
          <a:xfrm>
            <a:off x="2503358" y="1783003"/>
            <a:ext cx="2068642" cy="72035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6" idx="3"/>
          </p:cNvCxnSpPr>
          <p:nvPr/>
        </p:nvCxnSpPr>
        <p:spPr>
          <a:xfrm flipV="1">
            <a:off x="2518346" y="3342805"/>
            <a:ext cx="809470" cy="19599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7" idx="0"/>
          </p:cNvCxnSpPr>
          <p:nvPr/>
        </p:nvCxnSpPr>
        <p:spPr>
          <a:xfrm flipH="1" flipV="1">
            <a:off x="4377128" y="4916774"/>
            <a:ext cx="149900" cy="73675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3" idx="1"/>
          </p:cNvCxnSpPr>
          <p:nvPr/>
        </p:nvCxnSpPr>
        <p:spPr>
          <a:xfrm flipH="1">
            <a:off x="4856813" y="1922926"/>
            <a:ext cx="1648917" cy="121001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11" idx="1"/>
          </p:cNvCxnSpPr>
          <p:nvPr/>
        </p:nvCxnSpPr>
        <p:spPr>
          <a:xfrm flipH="1" flipV="1">
            <a:off x="4726983" y="3998563"/>
            <a:ext cx="1793736" cy="1304205"/>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0" idx="1"/>
          </p:cNvCxnSpPr>
          <p:nvPr/>
        </p:nvCxnSpPr>
        <p:spPr>
          <a:xfrm flipH="1">
            <a:off x="4856813" y="3697965"/>
            <a:ext cx="1648916" cy="613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33483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9693"/>
          <a:stretch/>
        </p:blipFill>
        <p:spPr>
          <a:xfrm>
            <a:off x="-58820" y="1341619"/>
            <a:ext cx="9171695" cy="5516381"/>
          </a:xfrm>
        </p:spPr>
      </p:pic>
      <p:sp>
        <p:nvSpPr>
          <p:cNvPr id="2" name="Title 1"/>
          <p:cNvSpPr>
            <a:spLocks noGrp="1"/>
          </p:cNvSpPr>
          <p:nvPr>
            <p:ph type="title"/>
          </p:nvPr>
        </p:nvSpPr>
        <p:spPr>
          <a:xfrm>
            <a:off x="31126" y="138659"/>
            <a:ext cx="9112874" cy="1143000"/>
          </a:xfrm>
        </p:spPr>
        <p:txBody>
          <a:bodyPr>
            <a:noAutofit/>
          </a:bodyPr>
          <a:lstStyle/>
          <a:p>
            <a:r>
              <a:rPr lang="en-GB" sz="2900" dirty="0" smtClean="0">
                <a:latin typeface="Comic Sans MS" charset="0"/>
                <a:ea typeface="Comic Sans MS" charset="0"/>
                <a:cs typeface="Comic Sans MS" charset="0"/>
              </a:rPr>
              <a:t>Killer whales travel in family groups known as ‘pods’, using echolocation to talk to each other and hunt</a:t>
            </a:r>
            <a:endParaRPr lang="en-GB" sz="2900" dirty="0">
              <a:latin typeface="Comic Sans MS" charset="0"/>
              <a:ea typeface="Comic Sans MS" charset="0"/>
              <a:cs typeface="Comic Sans MS" charset="0"/>
            </a:endParaRPr>
          </a:p>
        </p:txBody>
      </p:sp>
      <p:sp>
        <p:nvSpPr>
          <p:cNvPr id="5" name="TextBox 4"/>
          <p:cNvSpPr txBox="1"/>
          <p:nvPr/>
        </p:nvSpPr>
        <p:spPr>
          <a:xfrm>
            <a:off x="7644984" y="6520721"/>
            <a:ext cx="1633928" cy="230832"/>
          </a:xfrm>
          <a:prstGeom prst="rect">
            <a:avLst/>
          </a:prstGeom>
          <a:noFill/>
        </p:spPr>
        <p:txBody>
          <a:bodyPr wrap="square" rtlCol="0">
            <a:spAutoFit/>
          </a:bodyPr>
          <a:lstStyle/>
          <a:p>
            <a:r>
              <a:rPr lang="en-GB" sz="900" dirty="0" smtClean="0">
                <a:solidFill>
                  <a:schemeClr val="bg1"/>
                </a:solidFill>
              </a:rPr>
              <a:t>Photo; David Trowbridge</a:t>
            </a:r>
            <a:endParaRPr lang="en-GB" sz="900" dirty="0">
              <a:solidFill>
                <a:schemeClr val="bg1"/>
              </a:solidFill>
            </a:endParaRPr>
          </a:p>
        </p:txBody>
      </p:sp>
    </p:spTree>
    <p:extLst>
      <p:ext uri="{BB962C8B-B14F-4D97-AF65-F5344CB8AC3E}">
        <p14:creationId xmlns:p14="http://schemas.microsoft.com/office/powerpoint/2010/main" val="8403376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708"/>
            <a:ext cx="8229600" cy="1143000"/>
          </a:xfrm>
        </p:spPr>
        <p:txBody>
          <a:bodyPr>
            <a:normAutofit/>
          </a:bodyPr>
          <a:lstStyle/>
          <a:p>
            <a:r>
              <a:rPr lang="en-GB" sz="3600" dirty="0" smtClean="0">
                <a:latin typeface="Comic Sans MS" charset="0"/>
                <a:ea typeface="Comic Sans MS" charset="0"/>
                <a:cs typeface="Comic Sans MS" charset="0"/>
              </a:rPr>
              <a:t>Orca Whale: Physical Adaptations</a:t>
            </a:r>
            <a:endParaRPr lang="en-GB" sz="3600" dirty="0">
              <a:latin typeface="Comic Sans MS" charset="0"/>
              <a:ea typeface="Comic Sans MS" charset="0"/>
              <a:cs typeface="Comic Sans MS" charset="0"/>
            </a:endParaRP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4627" r="14560"/>
          <a:stretch/>
        </p:blipFill>
        <p:spPr>
          <a:xfrm>
            <a:off x="2743199" y="1630181"/>
            <a:ext cx="3657601" cy="4525963"/>
          </a:xfrm>
        </p:spPr>
      </p:pic>
      <p:sp>
        <p:nvSpPr>
          <p:cNvPr id="7" name="TextBox 6"/>
          <p:cNvSpPr txBox="1"/>
          <p:nvPr/>
        </p:nvSpPr>
        <p:spPr>
          <a:xfrm>
            <a:off x="254833" y="5232814"/>
            <a:ext cx="2218544" cy="923330"/>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Can swim very fast (up to 30mph) to catch prey</a:t>
            </a:r>
            <a:endParaRPr lang="en-GB" dirty="0">
              <a:latin typeface="Comic Sans MS" charset="0"/>
              <a:ea typeface="Comic Sans MS" charset="0"/>
              <a:cs typeface="Comic Sans MS" charset="0"/>
            </a:endParaRPr>
          </a:p>
        </p:txBody>
      </p:sp>
      <p:sp>
        <p:nvSpPr>
          <p:cNvPr id="8" name="TextBox 7"/>
          <p:cNvSpPr txBox="1"/>
          <p:nvPr/>
        </p:nvSpPr>
        <p:spPr>
          <a:xfrm>
            <a:off x="254833" y="3177787"/>
            <a:ext cx="2218544" cy="1477328"/>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Easily glide through water with use of dorsal and pectoral flippers</a:t>
            </a:r>
            <a:endParaRPr lang="en-GB" dirty="0">
              <a:latin typeface="Comic Sans MS" charset="0"/>
              <a:ea typeface="Comic Sans MS" charset="0"/>
              <a:cs typeface="Comic Sans MS" charset="0"/>
            </a:endParaRPr>
          </a:p>
        </p:txBody>
      </p:sp>
      <p:sp>
        <p:nvSpPr>
          <p:cNvPr id="9" name="TextBox 8"/>
          <p:cNvSpPr txBox="1"/>
          <p:nvPr/>
        </p:nvSpPr>
        <p:spPr>
          <a:xfrm>
            <a:off x="254833" y="1660638"/>
            <a:ext cx="2218544" cy="923330"/>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Thick layer of blubber (fat) for warmth</a:t>
            </a:r>
            <a:endParaRPr lang="en-GB" dirty="0">
              <a:latin typeface="Comic Sans MS" charset="0"/>
              <a:ea typeface="Comic Sans MS" charset="0"/>
              <a:cs typeface="Comic Sans MS" charset="0"/>
            </a:endParaRPr>
          </a:p>
        </p:txBody>
      </p:sp>
      <p:sp>
        <p:nvSpPr>
          <p:cNvPr id="10" name="TextBox 9"/>
          <p:cNvSpPr txBox="1"/>
          <p:nvPr/>
        </p:nvSpPr>
        <p:spPr>
          <a:xfrm>
            <a:off x="6730582" y="1648150"/>
            <a:ext cx="2143594" cy="923330"/>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Sharp teeth to rip apart and chew prey</a:t>
            </a:r>
            <a:endParaRPr lang="en-GB" dirty="0">
              <a:latin typeface="Comic Sans MS" charset="0"/>
              <a:ea typeface="Comic Sans MS" charset="0"/>
              <a:cs typeface="Comic Sans MS" charset="0"/>
            </a:endParaRPr>
          </a:p>
        </p:txBody>
      </p:sp>
      <p:sp>
        <p:nvSpPr>
          <p:cNvPr id="11" name="TextBox 10"/>
          <p:cNvSpPr txBox="1"/>
          <p:nvPr/>
        </p:nvSpPr>
        <p:spPr>
          <a:xfrm>
            <a:off x="6730582" y="2880664"/>
            <a:ext cx="2143595" cy="923330"/>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Can dive deep into water for 1 to 4 minutes</a:t>
            </a:r>
            <a:endParaRPr lang="en-GB" dirty="0">
              <a:latin typeface="Comic Sans MS" charset="0"/>
              <a:ea typeface="Comic Sans MS" charset="0"/>
              <a:cs typeface="Comic Sans MS" charset="0"/>
            </a:endParaRPr>
          </a:p>
        </p:txBody>
      </p:sp>
      <p:sp>
        <p:nvSpPr>
          <p:cNvPr id="12" name="TextBox 11"/>
          <p:cNvSpPr txBox="1"/>
          <p:nvPr/>
        </p:nvSpPr>
        <p:spPr>
          <a:xfrm>
            <a:off x="6730582" y="4124819"/>
            <a:ext cx="2143594" cy="2031325"/>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Use a method known as </a:t>
            </a:r>
            <a:r>
              <a:rPr lang="en-GB" i="1" dirty="0" smtClean="0">
                <a:latin typeface="Comic Sans MS" charset="0"/>
                <a:ea typeface="Comic Sans MS" charset="0"/>
                <a:cs typeface="Comic Sans MS" charset="0"/>
              </a:rPr>
              <a:t>echolocation</a:t>
            </a:r>
            <a:r>
              <a:rPr lang="en-GB" dirty="0" smtClean="0">
                <a:latin typeface="Comic Sans MS" charset="0"/>
                <a:ea typeface="Comic Sans MS" charset="0"/>
                <a:cs typeface="Comic Sans MS" charset="0"/>
              </a:rPr>
              <a:t> to help them navigate the ocean, find food and avoid danger</a:t>
            </a:r>
            <a:endParaRPr lang="en-GB" dirty="0">
              <a:latin typeface="Comic Sans MS" charset="0"/>
              <a:ea typeface="Comic Sans MS" charset="0"/>
              <a:cs typeface="Comic Sans MS" charset="0"/>
            </a:endParaRPr>
          </a:p>
        </p:txBody>
      </p:sp>
      <p:cxnSp>
        <p:nvCxnSpPr>
          <p:cNvPr id="15" name="Straight Connector 14"/>
          <p:cNvCxnSpPr>
            <a:stCxn id="8" idx="3"/>
          </p:cNvCxnSpPr>
          <p:nvPr/>
        </p:nvCxnSpPr>
        <p:spPr>
          <a:xfrm flipV="1">
            <a:off x="2473377" y="3882452"/>
            <a:ext cx="539646" cy="33999"/>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473377" y="3938139"/>
            <a:ext cx="3043003" cy="295785"/>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9" idx="3"/>
          </p:cNvCxnSpPr>
          <p:nvPr/>
        </p:nvCxnSpPr>
        <p:spPr>
          <a:xfrm>
            <a:off x="2473377" y="2122303"/>
            <a:ext cx="2098622" cy="946152"/>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10" idx="1"/>
          </p:cNvCxnSpPr>
          <p:nvPr/>
        </p:nvCxnSpPr>
        <p:spPr>
          <a:xfrm flipH="1">
            <a:off x="6175948" y="2109815"/>
            <a:ext cx="554634" cy="318592"/>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95218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9424"/>
          <a:stretch/>
        </p:blipFill>
        <p:spPr>
          <a:xfrm>
            <a:off x="-1" y="1244184"/>
            <a:ext cx="9144001" cy="5613816"/>
          </a:xfrm>
        </p:spPr>
      </p:pic>
      <p:sp>
        <p:nvSpPr>
          <p:cNvPr id="5" name="TextBox 4"/>
          <p:cNvSpPr txBox="1"/>
          <p:nvPr/>
        </p:nvSpPr>
        <p:spPr>
          <a:xfrm>
            <a:off x="7180289" y="6325849"/>
            <a:ext cx="1723868" cy="230832"/>
          </a:xfrm>
          <a:prstGeom prst="rect">
            <a:avLst/>
          </a:prstGeom>
          <a:noFill/>
        </p:spPr>
        <p:txBody>
          <a:bodyPr wrap="square" rtlCol="0">
            <a:spAutoFit/>
          </a:bodyPr>
          <a:lstStyle/>
          <a:p>
            <a:r>
              <a:rPr lang="en-GB" sz="900" dirty="0" smtClean="0">
                <a:solidFill>
                  <a:schemeClr val="bg1"/>
                </a:solidFill>
              </a:rPr>
              <a:t>Photo: Antarctica Bound</a:t>
            </a:r>
            <a:endParaRPr lang="en-GB" sz="900" dirty="0">
              <a:solidFill>
                <a:schemeClr val="bg1"/>
              </a:solidFill>
            </a:endParaRPr>
          </a:p>
        </p:txBody>
      </p:sp>
      <p:sp>
        <p:nvSpPr>
          <p:cNvPr id="6" name="TextBox 5"/>
          <p:cNvSpPr txBox="1"/>
          <p:nvPr/>
        </p:nvSpPr>
        <p:spPr>
          <a:xfrm>
            <a:off x="0" y="164891"/>
            <a:ext cx="9144000"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Humpback whales are easily identified by their large flippers and tendency to breach up out of the water</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20309216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251"/>
          <a:stretch/>
        </p:blipFill>
        <p:spPr>
          <a:xfrm>
            <a:off x="0" y="1079292"/>
            <a:ext cx="9144000" cy="5778708"/>
          </a:xfrm>
          <a:prstGeom prst="rect">
            <a:avLst/>
          </a:prstGeom>
        </p:spPr>
      </p:pic>
      <p:sp>
        <p:nvSpPr>
          <p:cNvPr id="3" name="TextBox 2"/>
          <p:cNvSpPr txBox="1"/>
          <p:nvPr/>
        </p:nvSpPr>
        <p:spPr>
          <a:xfrm>
            <a:off x="7555043" y="6265889"/>
            <a:ext cx="1454046" cy="230832"/>
          </a:xfrm>
          <a:prstGeom prst="rect">
            <a:avLst/>
          </a:prstGeom>
          <a:noFill/>
        </p:spPr>
        <p:txBody>
          <a:bodyPr wrap="square" rtlCol="0">
            <a:spAutoFit/>
          </a:bodyPr>
          <a:lstStyle/>
          <a:p>
            <a:r>
              <a:rPr lang="en-GB" sz="900" dirty="0" smtClean="0">
                <a:solidFill>
                  <a:schemeClr val="bg1"/>
                </a:solidFill>
              </a:rPr>
              <a:t>Photo: Brian Gratwicke</a:t>
            </a:r>
            <a:endParaRPr lang="en-GB" sz="900" dirty="0">
              <a:solidFill>
                <a:schemeClr val="bg1"/>
              </a:solidFill>
            </a:endParaRPr>
          </a:p>
        </p:txBody>
      </p:sp>
      <p:sp>
        <p:nvSpPr>
          <p:cNvPr id="4" name="TextBox 3"/>
          <p:cNvSpPr txBox="1"/>
          <p:nvPr/>
        </p:nvSpPr>
        <p:spPr>
          <a:xfrm>
            <a:off x="134910" y="59961"/>
            <a:ext cx="8769247" cy="1692771"/>
          </a:xfrm>
          <a:prstGeom prst="rect">
            <a:avLst/>
          </a:prstGeom>
          <a:noFill/>
        </p:spPr>
        <p:txBody>
          <a:bodyPr wrap="square" rtlCol="0">
            <a:spAutoFit/>
          </a:bodyPr>
          <a:lstStyle/>
          <a:p>
            <a:pPr algn="ctr"/>
            <a:r>
              <a:rPr lang="en-US" sz="2800" dirty="0" smtClean="0">
                <a:latin typeface="Comic Sans MS" charset="0"/>
                <a:ea typeface="Comic Sans MS" charset="0"/>
                <a:cs typeface="Comic Sans MS" charset="0"/>
              </a:rPr>
              <a:t>Antarctic seals, like this blonde Antarctic fur seal, have </a:t>
            </a:r>
            <a:r>
              <a:rPr lang="en-US" sz="2800" dirty="0">
                <a:latin typeface="Comic Sans MS" charset="0"/>
                <a:ea typeface="Comic Sans MS" charset="0"/>
                <a:cs typeface="Comic Sans MS" charset="0"/>
              </a:rPr>
              <a:t>a layer of fur which gives </a:t>
            </a:r>
            <a:r>
              <a:rPr lang="en-US" sz="2800" dirty="0" smtClean="0">
                <a:latin typeface="Comic Sans MS" charset="0"/>
                <a:ea typeface="Comic Sans MS" charset="0"/>
                <a:cs typeface="Comic Sans MS" charset="0"/>
              </a:rPr>
              <a:t>extra insulation</a:t>
            </a:r>
            <a:endParaRPr lang="en-US" sz="2800" dirty="0">
              <a:latin typeface="Comic Sans MS" charset="0"/>
              <a:ea typeface="Comic Sans MS" charset="0"/>
              <a:cs typeface="Comic Sans MS" charset="0"/>
            </a:endParaRPr>
          </a:p>
          <a:p>
            <a:pPr algn="ctr"/>
            <a:r>
              <a:rPr lang="en-US" sz="2400" dirty="0">
                <a:latin typeface="Comic Sans MS" charset="0"/>
                <a:ea typeface="Comic Sans MS" charset="0"/>
                <a:cs typeface="Comic Sans MS" charset="0"/>
              </a:rPr>
              <a:t/>
            </a:r>
            <a:br>
              <a:rPr lang="en-US" sz="2400" dirty="0">
                <a:latin typeface="Comic Sans MS" charset="0"/>
                <a:ea typeface="Comic Sans MS" charset="0"/>
                <a:cs typeface="Comic Sans MS" charset="0"/>
              </a:rPr>
            </a:b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19095010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279" t="3337" r="8331" b="13705"/>
          <a:stretch/>
        </p:blipFill>
        <p:spPr>
          <a:xfrm>
            <a:off x="0" y="1108691"/>
            <a:ext cx="9144000" cy="5749309"/>
          </a:xfrm>
          <a:prstGeom prst="rect">
            <a:avLst/>
          </a:prstGeom>
        </p:spPr>
      </p:pic>
      <p:sp>
        <p:nvSpPr>
          <p:cNvPr id="7" name="TextBox 6"/>
          <p:cNvSpPr txBox="1"/>
          <p:nvPr/>
        </p:nvSpPr>
        <p:spPr>
          <a:xfrm>
            <a:off x="7210269" y="6642556"/>
            <a:ext cx="1933731" cy="215444"/>
          </a:xfrm>
          <a:prstGeom prst="rect">
            <a:avLst/>
          </a:prstGeom>
          <a:noFill/>
        </p:spPr>
        <p:txBody>
          <a:bodyPr wrap="square" rtlCol="0">
            <a:spAutoFit/>
          </a:bodyPr>
          <a:lstStyle/>
          <a:p>
            <a:r>
              <a:rPr lang="en-GB" sz="800" dirty="0" smtClean="0"/>
              <a:t>Antarctic and Southern Ocean Coalition</a:t>
            </a:r>
            <a:endParaRPr lang="en-GB" sz="800" dirty="0"/>
          </a:p>
        </p:txBody>
      </p:sp>
      <p:sp>
        <p:nvSpPr>
          <p:cNvPr id="8" name="TextBox 7"/>
          <p:cNvSpPr txBox="1"/>
          <p:nvPr/>
        </p:nvSpPr>
        <p:spPr>
          <a:xfrm>
            <a:off x="119921" y="59960"/>
            <a:ext cx="8904158"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These Weddell seals keep breathing holes in the ice open by rasping back and forth with their teeth</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10992321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0809"/>
          <a:stretch/>
        </p:blipFill>
        <p:spPr>
          <a:xfrm>
            <a:off x="0" y="961772"/>
            <a:ext cx="9144000" cy="5753209"/>
          </a:xfrm>
          <a:prstGeom prst="rect">
            <a:avLst/>
          </a:prstGeom>
        </p:spPr>
      </p:pic>
      <p:sp>
        <p:nvSpPr>
          <p:cNvPr id="7" name="TextBox 6"/>
          <p:cNvSpPr txBox="1"/>
          <p:nvPr/>
        </p:nvSpPr>
        <p:spPr>
          <a:xfrm>
            <a:off x="0" y="265469"/>
            <a:ext cx="9144000" cy="800219"/>
          </a:xfrm>
          <a:prstGeom prst="rect">
            <a:avLst/>
          </a:prstGeom>
          <a:noFill/>
        </p:spPr>
        <p:txBody>
          <a:bodyPr wrap="square" rtlCol="0">
            <a:spAutoFit/>
          </a:bodyPr>
          <a:lstStyle/>
          <a:p>
            <a:pPr algn="ctr"/>
            <a:r>
              <a:rPr lang="en-GB" sz="2700" dirty="0">
                <a:latin typeface="Comic Sans MS" charset="0"/>
                <a:ea typeface="Comic Sans MS" charset="0"/>
                <a:cs typeface="Comic Sans MS" charset="0"/>
              </a:rPr>
              <a:t>MAP SHOWING TYPICAL GLOBAL TEMPERATURES</a:t>
            </a:r>
          </a:p>
          <a:p>
            <a:endParaRPr lang="en-GB" dirty="0"/>
          </a:p>
        </p:txBody>
      </p:sp>
      <p:sp>
        <p:nvSpPr>
          <p:cNvPr id="8" name="TextBox 7"/>
          <p:cNvSpPr txBox="1"/>
          <p:nvPr/>
        </p:nvSpPr>
        <p:spPr>
          <a:xfrm>
            <a:off x="5810865" y="5678130"/>
            <a:ext cx="3333135" cy="276999"/>
          </a:xfrm>
          <a:prstGeom prst="rect">
            <a:avLst/>
          </a:prstGeom>
          <a:noFill/>
        </p:spPr>
        <p:txBody>
          <a:bodyPr wrap="square" rtlCol="0">
            <a:spAutoFit/>
          </a:bodyPr>
          <a:lstStyle/>
          <a:p>
            <a:r>
              <a:rPr lang="en-GB" sz="1200" dirty="0" smtClean="0">
                <a:latin typeface="Comic Sans MS" charset="0"/>
                <a:ea typeface="Comic Sans MS" charset="0"/>
                <a:cs typeface="Comic Sans MS" charset="0"/>
              </a:rPr>
              <a:t>Note: shading and lines are approximate</a:t>
            </a:r>
            <a:endParaRPr lang="en-GB" sz="1200" dirty="0">
              <a:latin typeface="Comic Sans MS" charset="0"/>
              <a:ea typeface="Comic Sans MS" charset="0"/>
              <a:cs typeface="Comic Sans MS" charset="0"/>
            </a:endParaRPr>
          </a:p>
        </p:txBody>
      </p:sp>
      <p:sp>
        <p:nvSpPr>
          <p:cNvPr id="9" name="TextBox 8"/>
          <p:cNvSpPr txBox="1"/>
          <p:nvPr/>
        </p:nvSpPr>
        <p:spPr>
          <a:xfrm>
            <a:off x="958645" y="6135329"/>
            <a:ext cx="427703" cy="57965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17214993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3148"/>
          <a:stretch/>
        </p:blipFill>
        <p:spPr>
          <a:xfrm>
            <a:off x="2878111" y="1670337"/>
            <a:ext cx="3534301" cy="3061115"/>
          </a:xfrm>
          <a:prstGeom prst="rect">
            <a:avLst/>
          </a:prstGeom>
        </p:spPr>
      </p:pic>
      <p:sp>
        <p:nvSpPr>
          <p:cNvPr id="5" name="TextBox 4"/>
          <p:cNvSpPr txBox="1"/>
          <p:nvPr/>
        </p:nvSpPr>
        <p:spPr>
          <a:xfrm>
            <a:off x="2936384" y="1999273"/>
            <a:ext cx="1139252" cy="215444"/>
          </a:xfrm>
          <a:prstGeom prst="rect">
            <a:avLst/>
          </a:prstGeom>
          <a:noFill/>
        </p:spPr>
        <p:txBody>
          <a:bodyPr wrap="square" rtlCol="0">
            <a:spAutoFit/>
          </a:bodyPr>
          <a:lstStyle/>
          <a:p>
            <a:r>
              <a:rPr lang="en-GB" sz="800" dirty="0" smtClean="0"/>
              <a:t>Photo: Chad Rosenthal</a:t>
            </a:r>
            <a:endParaRPr lang="en-GB" sz="800" dirty="0"/>
          </a:p>
        </p:txBody>
      </p:sp>
      <p:sp>
        <p:nvSpPr>
          <p:cNvPr id="3" name="TextBox 2"/>
          <p:cNvSpPr txBox="1"/>
          <p:nvPr/>
        </p:nvSpPr>
        <p:spPr>
          <a:xfrm>
            <a:off x="6622277" y="2958217"/>
            <a:ext cx="2392617" cy="1754326"/>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Strong forward-pointing canine teeth to chew breathing holes through cracks in the ice</a:t>
            </a:r>
            <a:endParaRPr lang="en-GB" dirty="0">
              <a:latin typeface="Comic Sans MS" charset="0"/>
              <a:ea typeface="Comic Sans MS" charset="0"/>
              <a:cs typeface="Comic Sans MS" charset="0"/>
            </a:endParaRPr>
          </a:p>
        </p:txBody>
      </p:sp>
      <p:sp>
        <p:nvSpPr>
          <p:cNvPr id="6" name="TextBox 5"/>
          <p:cNvSpPr txBox="1"/>
          <p:nvPr/>
        </p:nvSpPr>
        <p:spPr>
          <a:xfrm>
            <a:off x="2878112" y="5261735"/>
            <a:ext cx="3534301" cy="923330"/>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Accurate powers of navigation as they need to find breathing holes in the darkness of winter</a:t>
            </a:r>
            <a:endParaRPr lang="en-GB" dirty="0">
              <a:latin typeface="Comic Sans MS" charset="0"/>
              <a:ea typeface="Comic Sans MS" charset="0"/>
              <a:cs typeface="Comic Sans MS" charset="0"/>
            </a:endParaRPr>
          </a:p>
        </p:txBody>
      </p:sp>
      <p:sp>
        <p:nvSpPr>
          <p:cNvPr id="7" name="TextBox 6"/>
          <p:cNvSpPr txBox="1"/>
          <p:nvPr/>
        </p:nvSpPr>
        <p:spPr>
          <a:xfrm>
            <a:off x="239843" y="4984736"/>
            <a:ext cx="2428405" cy="1200329"/>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Fore and hind limbs developed into flippers for swimming</a:t>
            </a:r>
            <a:endParaRPr lang="en-GB" dirty="0">
              <a:latin typeface="Comic Sans MS" charset="0"/>
              <a:ea typeface="Comic Sans MS" charset="0"/>
              <a:cs typeface="Comic Sans MS" charset="0"/>
            </a:endParaRPr>
          </a:p>
        </p:txBody>
      </p:sp>
      <p:sp>
        <p:nvSpPr>
          <p:cNvPr id="8" name="TextBox 7"/>
          <p:cNvSpPr txBox="1"/>
          <p:nvPr/>
        </p:nvSpPr>
        <p:spPr>
          <a:xfrm>
            <a:off x="6622277" y="4969979"/>
            <a:ext cx="2392617" cy="1200329"/>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Smooth, streamlined shape that passes easily through the water</a:t>
            </a:r>
            <a:endParaRPr lang="en-GB" dirty="0">
              <a:latin typeface="Comic Sans MS" charset="0"/>
              <a:ea typeface="Comic Sans MS" charset="0"/>
              <a:cs typeface="Comic Sans MS" charset="0"/>
            </a:endParaRPr>
          </a:p>
        </p:txBody>
      </p:sp>
      <p:sp>
        <p:nvSpPr>
          <p:cNvPr id="9" name="TextBox 8"/>
          <p:cNvSpPr txBox="1"/>
          <p:nvPr/>
        </p:nvSpPr>
        <p:spPr>
          <a:xfrm>
            <a:off x="239843" y="3200895"/>
            <a:ext cx="2428405" cy="1477328"/>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Substantial layer of blubber under skin for insulation when swimming in freezing waters</a:t>
            </a:r>
            <a:endParaRPr lang="en-GB" dirty="0">
              <a:latin typeface="Comic Sans MS" charset="0"/>
              <a:ea typeface="Comic Sans MS" charset="0"/>
              <a:cs typeface="Comic Sans MS" charset="0"/>
            </a:endParaRPr>
          </a:p>
        </p:txBody>
      </p:sp>
      <p:sp>
        <p:nvSpPr>
          <p:cNvPr id="11" name="TextBox 10"/>
          <p:cNvSpPr txBox="1"/>
          <p:nvPr/>
        </p:nvSpPr>
        <p:spPr>
          <a:xfrm>
            <a:off x="239843" y="1476053"/>
            <a:ext cx="2428405" cy="1477328"/>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Large eyes help when hunting for prey under water and ice where light levels are low</a:t>
            </a:r>
            <a:endParaRPr lang="en-GB" dirty="0">
              <a:latin typeface="Comic Sans MS" charset="0"/>
              <a:ea typeface="Comic Sans MS" charset="0"/>
              <a:cs typeface="Comic Sans MS" charset="0"/>
            </a:endParaRPr>
          </a:p>
        </p:txBody>
      </p:sp>
      <p:sp>
        <p:nvSpPr>
          <p:cNvPr id="13" name="TextBox 12"/>
          <p:cNvSpPr txBox="1"/>
          <p:nvPr/>
        </p:nvSpPr>
        <p:spPr>
          <a:xfrm>
            <a:off x="6622277" y="1476053"/>
            <a:ext cx="2371821" cy="1200329"/>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Whiskers that help them feel their way in the dark when catching prey</a:t>
            </a:r>
            <a:endParaRPr lang="en-GB" dirty="0">
              <a:latin typeface="Comic Sans MS" charset="0"/>
              <a:ea typeface="Comic Sans MS" charset="0"/>
              <a:cs typeface="Comic Sans MS" charset="0"/>
            </a:endParaRPr>
          </a:p>
        </p:txBody>
      </p:sp>
      <p:sp>
        <p:nvSpPr>
          <p:cNvPr id="14" name="TextBox 13"/>
          <p:cNvSpPr txBox="1"/>
          <p:nvPr/>
        </p:nvSpPr>
        <p:spPr>
          <a:xfrm>
            <a:off x="605413" y="353300"/>
            <a:ext cx="8079698" cy="646331"/>
          </a:xfrm>
          <a:prstGeom prst="rect">
            <a:avLst/>
          </a:prstGeom>
          <a:noFill/>
        </p:spPr>
        <p:txBody>
          <a:bodyPr wrap="square" rtlCol="0">
            <a:spAutoFit/>
          </a:bodyPr>
          <a:lstStyle/>
          <a:p>
            <a:r>
              <a:rPr lang="en-GB" sz="3600" dirty="0" smtClean="0">
                <a:latin typeface="Comic Sans MS" charset="0"/>
                <a:ea typeface="Comic Sans MS" charset="0"/>
                <a:cs typeface="Comic Sans MS" charset="0"/>
              </a:rPr>
              <a:t>Weddell Seal: Physical Adaptations</a:t>
            </a:r>
            <a:endParaRPr lang="en-GB" sz="3600" dirty="0">
              <a:latin typeface="Comic Sans MS" charset="0"/>
              <a:ea typeface="Comic Sans MS" charset="0"/>
              <a:cs typeface="Comic Sans MS" charset="0"/>
            </a:endParaRPr>
          </a:p>
        </p:txBody>
      </p:sp>
      <p:cxnSp>
        <p:nvCxnSpPr>
          <p:cNvPr id="16" name="Straight Connector 15"/>
          <p:cNvCxnSpPr>
            <a:stCxn id="11" idx="3"/>
          </p:cNvCxnSpPr>
          <p:nvPr/>
        </p:nvCxnSpPr>
        <p:spPr>
          <a:xfrm>
            <a:off x="2668248" y="2214717"/>
            <a:ext cx="2818152" cy="25866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9" idx="3"/>
          </p:cNvCxnSpPr>
          <p:nvPr/>
        </p:nvCxnSpPr>
        <p:spPr>
          <a:xfrm>
            <a:off x="2668248" y="3939559"/>
            <a:ext cx="837762"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668248" y="4678223"/>
            <a:ext cx="1977013" cy="583512"/>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13" idx="1"/>
          </p:cNvCxnSpPr>
          <p:nvPr/>
        </p:nvCxnSpPr>
        <p:spPr>
          <a:xfrm flipH="1">
            <a:off x="6026046" y="2076218"/>
            <a:ext cx="596231" cy="771913"/>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3" idx="1"/>
          </p:cNvCxnSpPr>
          <p:nvPr/>
        </p:nvCxnSpPr>
        <p:spPr>
          <a:xfrm flipH="1" flipV="1">
            <a:off x="5786203" y="2953386"/>
            <a:ext cx="836074" cy="88199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5594886" y="3935042"/>
            <a:ext cx="1027389" cy="150958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45665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4852" y="119921"/>
            <a:ext cx="8754256" cy="719528"/>
          </a:xfrm>
          <a:prstGeom prst="rect">
            <a:avLst/>
          </a:prstGeom>
          <a:noFill/>
        </p:spPr>
        <p:txBody>
          <a:bodyPr wrap="square" rtlCol="0">
            <a:spAutoFit/>
          </a:bodyPr>
          <a:lstStyle/>
          <a:p>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80" y="1206784"/>
            <a:ext cx="9144000" cy="5656000"/>
          </a:xfrm>
          <a:prstGeom prst="rect">
            <a:avLst/>
          </a:prstGeom>
        </p:spPr>
      </p:pic>
      <p:sp>
        <p:nvSpPr>
          <p:cNvPr id="4" name="TextBox 3"/>
          <p:cNvSpPr txBox="1"/>
          <p:nvPr/>
        </p:nvSpPr>
        <p:spPr>
          <a:xfrm>
            <a:off x="7120328" y="6415790"/>
            <a:ext cx="1858780" cy="230832"/>
          </a:xfrm>
          <a:prstGeom prst="rect">
            <a:avLst/>
          </a:prstGeom>
          <a:noFill/>
        </p:spPr>
        <p:txBody>
          <a:bodyPr wrap="square" rtlCol="0">
            <a:spAutoFit/>
          </a:bodyPr>
          <a:lstStyle/>
          <a:p>
            <a:r>
              <a:rPr lang="en-GB" sz="900" dirty="0" smtClean="0">
                <a:solidFill>
                  <a:schemeClr val="bg1"/>
                </a:solidFill>
              </a:rPr>
              <a:t>Photo: Christine Veeschkens</a:t>
            </a:r>
            <a:endParaRPr lang="en-GB" sz="900" dirty="0">
              <a:solidFill>
                <a:schemeClr val="bg1"/>
              </a:solidFill>
            </a:endParaRPr>
          </a:p>
        </p:txBody>
      </p:sp>
      <p:sp>
        <p:nvSpPr>
          <p:cNvPr id="5" name="TextBox 4"/>
          <p:cNvSpPr txBox="1"/>
          <p:nvPr/>
        </p:nvSpPr>
        <p:spPr>
          <a:xfrm>
            <a:off x="389744" y="119921"/>
            <a:ext cx="8274571"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The South Polar Skua is an excellent flier and can fly at speeds of up to 50km per hour</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15094219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131" t="14863" r="32459" b="9726"/>
          <a:stretch/>
        </p:blipFill>
        <p:spPr>
          <a:xfrm>
            <a:off x="0" y="11148"/>
            <a:ext cx="5497328" cy="6846852"/>
          </a:xfrm>
          <a:prstGeom prst="rect">
            <a:avLst/>
          </a:prstGeom>
        </p:spPr>
      </p:pic>
      <p:sp>
        <p:nvSpPr>
          <p:cNvPr id="5" name="TextBox 4"/>
          <p:cNvSpPr txBox="1"/>
          <p:nvPr/>
        </p:nvSpPr>
        <p:spPr>
          <a:xfrm>
            <a:off x="284813" y="6340839"/>
            <a:ext cx="1124262" cy="230832"/>
          </a:xfrm>
          <a:prstGeom prst="rect">
            <a:avLst/>
          </a:prstGeom>
          <a:noFill/>
        </p:spPr>
        <p:txBody>
          <a:bodyPr wrap="square" rtlCol="0">
            <a:spAutoFit/>
          </a:bodyPr>
          <a:lstStyle/>
          <a:p>
            <a:r>
              <a:rPr lang="en-GB" sz="900" dirty="0" smtClean="0">
                <a:solidFill>
                  <a:schemeClr val="bg1"/>
                </a:solidFill>
              </a:rPr>
              <a:t>Photo; Alan Light</a:t>
            </a:r>
            <a:endParaRPr lang="en-GB" sz="900" dirty="0">
              <a:solidFill>
                <a:schemeClr val="bg1"/>
              </a:solidFill>
            </a:endParaRPr>
          </a:p>
        </p:txBody>
      </p:sp>
      <p:sp>
        <p:nvSpPr>
          <p:cNvPr id="6" name="TextBox 5"/>
          <p:cNvSpPr txBox="1"/>
          <p:nvPr/>
        </p:nvSpPr>
        <p:spPr>
          <a:xfrm>
            <a:off x="5681272" y="314793"/>
            <a:ext cx="3312825" cy="2677656"/>
          </a:xfrm>
          <a:prstGeom prst="rect">
            <a:avLst/>
          </a:prstGeom>
          <a:noFill/>
        </p:spPr>
        <p:txBody>
          <a:bodyPr wrap="square" rtlCol="0">
            <a:spAutoFit/>
          </a:bodyPr>
          <a:lstStyle/>
          <a:p>
            <a:r>
              <a:rPr lang="en-GB" sz="2800" dirty="0" smtClean="0">
                <a:latin typeface="Comic Sans MS" charset="0"/>
                <a:ea typeface="Comic Sans MS" charset="0"/>
                <a:cs typeface="Comic Sans MS" charset="0"/>
              </a:rPr>
              <a:t>Antarctic toothfish have an antifreeze in their blood which prevents it from freezing </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9022891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333663" cy="6909097"/>
          </a:xfrm>
        </p:spPr>
      </p:pic>
      <p:sp>
        <p:nvSpPr>
          <p:cNvPr id="5" name="TextBox 4"/>
          <p:cNvSpPr txBox="1"/>
          <p:nvPr/>
        </p:nvSpPr>
        <p:spPr>
          <a:xfrm>
            <a:off x="8257030" y="6627168"/>
            <a:ext cx="1076633" cy="230832"/>
          </a:xfrm>
          <a:prstGeom prst="rect">
            <a:avLst/>
          </a:prstGeom>
          <a:noFill/>
        </p:spPr>
        <p:txBody>
          <a:bodyPr wrap="square" rtlCol="0">
            <a:spAutoFit/>
          </a:bodyPr>
          <a:lstStyle/>
          <a:p>
            <a:r>
              <a:rPr lang="en-GB" sz="900" dirty="0" smtClean="0">
                <a:solidFill>
                  <a:schemeClr val="bg1"/>
                </a:solidFill>
              </a:rPr>
              <a:t>Photo: Norkrill</a:t>
            </a:r>
            <a:endParaRPr lang="en-GB" sz="900" dirty="0">
              <a:solidFill>
                <a:schemeClr val="bg1"/>
              </a:solidFill>
            </a:endParaRPr>
          </a:p>
        </p:txBody>
      </p:sp>
      <p:sp>
        <p:nvSpPr>
          <p:cNvPr id="6" name="TextBox 5"/>
          <p:cNvSpPr txBox="1"/>
          <p:nvPr/>
        </p:nvSpPr>
        <p:spPr>
          <a:xfrm>
            <a:off x="0" y="383458"/>
            <a:ext cx="9333663" cy="1384995"/>
          </a:xfrm>
          <a:prstGeom prst="rect">
            <a:avLst/>
          </a:prstGeom>
          <a:noFill/>
        </p:spPr>
        <p:txBody>
          <a:bodyPr wrap="square" rtlCol="0">
            <a:spAutoFit/>
          </a:bodyPr>
          <a:lstStyle/>
          <a:p>
            <a:pPr algn="ctr"/>
            <a:r>
              <a:rPr lang="en-US" sz="2700" b="1" dirty="0" smtClean="0">
                <a:solidFill>
                  <a:schemeClr val="bg1"/>
                </a:solidFill>
                <a:latin typeface="Comic Sans MS" charset="0"/>
                <a:ea typeface="Comic Sans MS" charset="0"/>
                <a:cs typeface="Comic Sans MS" charset="0"/>
              </a:rPr>
              <a:t>Krill </a:t>
            </a:r>
            <a:r>
              <a:rPr lang="en-US" sz="2700" b="1" dirty="0">
                <a:solidFill>
                  <a:schemeClr val="bg1"/>
                </a:solidFill>
                <a:latin typeface="Comic Sans MS" charset="0"/>
                <a:ea typeface="Comic Sans MS" charset="0"/>
                <a:cs typeface="Comic Sans MS" charset="0"/>
              </a:rPr>
              <a:t>are able to survive for up to 200 days without food and can shrink in length as they starve </a:t>
            </a:r>
            <a:br>
              <a:rPr lang="en-US" sz="2700" b="1" dirty="0">
                <a:solidFill>
                  <a:schemeClr val="bg1"/>
                </a:solidFill>
                <a:latin typeface="Comic Sans MS" charset="0"/>
                <a:ea typeface="Comic Sans MS" charset="0"/>
                <a:cs typeface="Comic Sans MS" charset="0"/>
              </a:rPr>
            </a:br>
            <a:endParaRPr lang="en-GB" sz="2700" b="1"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885476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584" r="5377"/>
          <a:stretch/>
        </p:blipFill>
        <p:spPr>
          <a:xfrm>
            <a:off x="-1" y="1"/>
            <a:ext cx="9155007" cy="6858000"/>
          </a:xfrm>
          <a:prstGeom prst="rect">
            <a:avLst/>
          </a:prstGeom>
        </p:spPr>
      </p:pic>
      <p:sp>
        <p:nvSpPr>
          <p:cNvPr id="4" name="TextBox 3"/>
          <p:cNvSpPr txBox="1"/>
          <p:nvPr/>
        </p:nvSpPr>
        <p:spPr>
          <a:xfrm>
            <a:off x="0" y="294468"/>
            <a:ext cx="9004515" cy="2585323"/>
          </a:xfrm>
          <a:prstGeom prst="rect">
            <a:avLst/>
          </a:prstGeom>
          <a:noFill/>
        </p:spPr>
        <p:txBody>
          <a:bodyPr wrap="square" rtlCol="0">
            <a:spAutoFit/>
          </a:bodyPr>
          <a:lstStyle/>
          <a:p>
            <a:pPr algn="ctr"/>
            <a:r>
              <a:rPr lang="en-GB" sz="5400" b="1" dirty="0" smtClean="0">
                <a:latin typeface="Comic Sans MS" charset="0"/>
                <a:ea typeface="Comic Sans MS" charset="0"/>
                <a:cs typeface="Comic Sans MS" charset="0"/>
              </a:rPr>
              <a:t>4. HOW DO ANTARCTIC ANIMALS DEPEND ON EACH OTHER?</a:t>
            </a:r>
            <a:endParaRPr lang="en-GB" sz="5400" b="1" dirty="0">
              <a:latin typeface="Comic Sans MS" charset="0"/>
              <a:ea typeface="Comic Sans MS" charset="0"/>
              <a:cs typeface="Comic Sans MS" charset="0"/>
            </a:endParaRPr>
          </a:p>
        </p:txBody>
      </p:sp>
      <p:sp>
        <p:nvSpPr>
          <p:cNvPr id="3" name="TextBox 2"/>
          <p:cNvSpPr txBox="1"/>
          <p:nvPr/>
        </p:nvSpPr>
        <p:spPr>
          <a:xfrm>
            <a:off x="7935132" y="6400800"/>
            <a:ext cx="1208868" cy="230832"/>
          </a:xfrm>
          <a:prstGeom prst="rect">
            <a:avLst/>
          </a:prstGeom>
          <a:noFill/>
        </p:spPr>
        <p:txBody>
          <a:bodyPr wrap="square" rtlCol="0">
            <a:spAutoFit/>
          </a:bodyPr>
          <a:lstStyle/>
          <a:p>
            <a:r>
              <a:rPr lang="en-GB" sz="900" dirty="0" smtClean="0">
                <a:solidFill>
                  <a:schemeClr val="bg1"/>
                </a:solidFill>
              </a:rPr>
              <a:t>Photo: devra</a:t>
            </a:r>
            <a:endParaRPr lang="en-GB" sz="900" dirty="0">
              <a:solidFill>
                <a:schemeClr val="bg1"/>
              </a:solidFill>
            </a:endParaRPr>
          </a:p>
        </p:txBody>
      </p:sp>
    </p:spTree>
    <p:extLst>
      <p:ext uri="{BB962C8B-B14F-4D97-AF65-F5344CB8AC3E}">
        <p14:creationId xmlns:p14="http://schemas.microsoft.com/office/powerpoint/2010/main" val="14536129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895"/>
            <a:ext cx="8229600" cy="1143000"/>
          </a:xfrm>
        </p:spPr>
        <p:txBody>
          <a:bodyPr>
            <a:noAutofit/>
          </a:bodyPr>
          <a:lstStyle/>
          <a:p>
            <a:r>
              <a:rPr lang="en-GB" sz="4000" dirty="0" smtClean="0">
                <a:latin typeface="Comic Sans MS" charset="0"/>
                <a:ea typeface="Comic Sans MS" charset="0"/>
                <a:cs typeface="Comic Sans MS" charset="0"/>
              </a:rPr>
              <a:t>Simple Antarctic Food Chain</a:t>
            </a:r>
            <a:endParaRPr lang="en-GB" sz="4000" dirty="0">
              <a:latin typeface="Comic Sans MS" charset="0"/>
              <a:ea typeface="Comic Sans MS" charset="0"/>
              <a:cs typeface="Comic Sans MS" charset="0"/>
            </a:endParaRPr>
          </a:p>
        </p:txBody>
      </p:sp>
      <p:graphicFrame>
        <p:nvGraphicFramePr>
          <p:cNvPr id="8" name="Diagram 7"/>
          <p:cNvGraphicFramePr/>
          <p:nvPr>
            <p:extLst>
              <p:ext uri="{D42A27DB-BD31-4B8C-83A1-F6EECF244321}">
                <p14:modId xmlns:p14="http://schemas.microsoft.com/office/powerpoint/2010/main" val="915815151"/>
              </p:ext>
            </p:extLst>
          </p:nvPr>
        </p:nvGraphicFramePr>
        <p:xfrm>
          <a:off x="1401580" y="1755541"/>
          <a:ext cx="6445045" cy="4645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100997" y="1618938"/>
            <a:ext cx="2585803" cy="1323439"/>
          </a:xfrm>
          <a:prstGeom prst="rect">
            <a:avLst/>
          </a:prstGeom>
          <a:noFill/>
          <a:ln>
            <a:solidFill>
              <a:srgbClr val="0070C0"/>
            </a:solidFill>
          </a:ln>
        </p:spPr>
        <p:txBody>
          <a:bodyPr wrap="square" rtlCol="0">
            <a:spAutoFit/>
          </a:bodyPr>
          <a:lstStyle/>
          <a:p>
            <a:r>
              <a:rPr lang="en-GB" sz="2000" dirty="0" smtClean="0">
                <a:latin typeface="Comic Sans MS" charset="0"/>
                <a:ea typeface="Comic Sans MS" charset="0"/>
                <a:cs typeface="Comic Sans MS" charset="0"/>
              </a:rPr>
              <a:t>The orca or ‘killer whale’ is at the top of the Antarctic food chain</a:t>
            </a:r>
            <a:endParaRPr lang="en-GB" sz="2000" dirty="0">
              <a:latin typeface="Comic Sans MS" charset="0"/>
              <a:ea typeface="Comic Sans MS" charset="0"/>
              <a:cs typeface="Comic Sans MS" charset="0"/>
            </a:endParaRPr>
          </a:p>
        </p:txBody>
      </p:sp>
    </p:spTree>
    <p:extLst>
      <p:ext uri="{BB962C8B-B14F-4D97-AF65-F5344CB8AC3E}">
        <p14:creationId xmlns:p14="http://schemas.microsoft.com/office/powerpoint/2010/main" val="27044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431" b="4867"/>
          <a:stretch/>
        </p:blipFill>
        <p:spPr>
          <a:xfrm>
            <a:off x="0" y="-132735"/>
            <a:ext cx="9144000" cy="6990735"/>
          </a:xfrm>
        </p:spPr>
      </p:pic>
      <p:sp>
        <p:nvSpPr>
          <p:cNvPr id="5" name="TextBox 4"/>
          <p:cNvSpPr txBox="1"/>
          <p:nvPr/>
        </p:nvSpPr>
        <p:spPr>
          <a:xfrm>
            <a:off x="6695768" y="6327058"/>
            <a:ext cx="2330245" cy="369332"/>
          </a:xfrm>
          <a:prstGeom prst="rect">
            <a:avLst/>
          </a:prstGeom>
          <a:noFill/>
        </p:spPr>
        <p:txBody>
          <a:bodyPr wrap="square" rtlCol="0">
            <a:spAutoFit/>
          </a:bodyPr>
          <a:lstStyle/>
          <a:p>
            <a:r>
              <a:rPr lang="en-GB" sz="900" dirty="0" smtClean="0">
                <a:solidFill>
                  <a:schemeClr val="bg1"/>
                </a:solidFill>
              </a:rPr>
              <a:t>Photo: NOAA Great Lakes Environmental Research Laboratory</a:t>
            </a:r>
            <a:endParaRPr lang="en-GB" sz="900" dirty="0">
              <a:solidFill>
                <a:schemeClr val="bg1"/>
              </a:solidFill>
            </a:endParaRPr>
          </a:p>
        </p:txBody>
      </p:sp>
      <p:sp>
        <p:nvSpPr>
          <p:cNvPr id="6" name="TextBox 5"/>
          <p:cNvSpPr txBox="1"/>
          <p:nvPr/>
        </p:nvSpPr>
        <p:spPr>
          <a:xfrm>
            <a:off x="0" y="71253"/>
            <a:ext cx="9143999" cy="2015936"/>
          </a:xfrm>
          <a:prstGeom prst="rect">
            <a:avLst/>
          </a:prstGeom>
          <a:noFill/>
        </p:spPr>
        <p:txBody>
          <a:bodyPr wrap="square" rtlCol="0">
            <a:spAutoFit/>
          </a:bodyPr>
          <a:lstStyle/>
          <a:p>
            <a:pPr algn="ctr"/>
            <a:r>
              <a:rPr lang="en-US" sz="3200" b="1" dirty="0">
                <a:solidFill>
                  <a:schemeClr val="bg1"/>
                </a:solidFill>
                <a:latin typeface="Comic Sans MS" charset="0"/>
                <a:ea typeface="Comic Sans MS" charset="0"/>
                <a:cs typeface="Comic Sans MS" charset="0"/>
              </a:rPr>
              <a:t>Antarctic seas are extremely productive because phytoplankton grows abundantly during the extended daylight of summer </a:t>
            </a:r>
            <a:br>
              <a:rPr lang="en-US" sz="3200" b="1" dirty="0">
                <a:solidFill>
                  <a:schemeClr val="bg1"/>
                </a:solidFill>
                <a:latin typeface="Comic Sans MS" charset="0"/>
                <a:ea typeface="Comic Sans MS" charset="0"/>
                <a:cs typeface="Comic Sans MS" charset="0"/>
              </a:rPr>
            </a:br>
            <a:r>
              <a:rPr lang="en-GB" sz="2900" dirty="0" smtClean="0">
                <a:solidFill>
                  <a:schemeClr val="bg1"/>
                </a:solidFill>
                <a:latin typeface="Comic Sans MS" charset="0"/>
                <a:ea typeface="Comic Sans MS" charset="0"/>
                <a:cs typeface="Comic Sans MS" charset="0"/>
              </a:rPr>
              <a:t> </a:t>
            </a:r>
            <a:endParaRPr lang="en-GB" sz="2900"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3954434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7548" b="6452"/>
          <a:stretch/>
        </p:blipFill>
        <p:spPr>
          <a:xfrm>
            <a:off x="-1" y="0"/>
            <a:ext cx="9144001" cy="6858000"/>
          </a:xfrm>
          <a:prstGeom prst="rect">
            <a:avLst/>
          </a:prstGeom>
        </p:spPr>
      </p:pic>
      <p:sp>
        <p:nvSpPr>
          <p:cNvPr id="5" name="TextBox 4"/>
          <p:cNvSpPr txBox="1"/>
          <p:nvPr/>
        </p:nvSpPr>
        <p:spPr>
          <a:xfrm>
            <a:off x="7615355" y="6415548"/>
            <a:ext cx="1637071" cy="230832"/>
          </a:xfrm>
          <a:prstGeom prst="rect">
            <a:avLst/>
          </a:prstGeom>
          <a:noFill/>
        </p:spPr>
        <p:txBody>
          <a:bodyPr wrap="square" rtlCol="0">
            <a:spAutoFit/>
          </a:bodyPr>
          <a:lstStyle/>
          <a:p>
            <a:r>
              <a:rPr lang="en-GB" sz="900" dirty="0" smtClean="0">
                <a:solidFill>
                  <a:schemeClr val="bg1"/>
                </a:solidFill>
              </a:rPr>
              <a:t>Photo: James Gaither</a:t>
            </a:r>
            <a:endParaRPr lang="en-GB" sz="900" dirty="0">
              <a:solidFill>
                <a:schemeClr val="bg1"/>
              </a:solidFill>
            </a:endParaRPr>
          </a:p>
        </p:txBody>
      </p:sp>
      <p:sp>
        <p:nvSpPr>
          <p:cNvPr id="6" name="TextBox 5"/>
          <p:cNvSpPr txBox="1"/>
          <p:nvPr/>
        </p:nvSpPr>
        <p:spPr>
          <a:xfrm>
            <a:off x="191730" y="147483"/>
            <a:ext cx="3834580" cy="1384995"/>
          </a:xfrm>
          <a:prstGeom prst="rect">
            <a:avLst/>
          </a:prstGeom>
          <a:noFill/>
        </p:spPr>
        <p:txBody>
          <a:bodyPr wrap="square" rtlCol="0">
            <a:spAutoFit/>
          </a:bodyPr>
          <a:lstStyle/>
          <a:p>
            <a:r>
              <a:rPr lang="en-GB" sz="2800" dirty="0" smtClean="0">
                <a:solidFill>
                  <a:schemeClr val="bg1"/>
                </a:solidFill>
                <a:latin typeface="Comic Sans MS" charset="0"/>
                <a:ea typeface="Comic Sans MS" charset="0"/>
                <a:cs typeface="Comic Sans MS" charset="0"/>
              </a:rPr>
              <a:t>Zooplankton are tiny free-floating animals that live in the ocean</a:t>
            </a:r>
            <a:endParaRPr lang="en-GB" sz="2800"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19028704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3996"/>
          <a:stretch/>
        </p:blipFill>
        <p:spPr>
          <a:xfrm>
            <a:off x="0" y="0"/>
            <a:ext cx="5366485" cy="6858000"/>
          </a:xfrm>
        </p:spPr>
      </p:pic>
      <p:sp>
        <p:nvSpPr>
          <p:cNvPr id="6" name="TextBox 5"/>
          <p:cNvSpPr txBox="1"/>
          <p:nvPr/>
        </p:nvSpPr>
        <p:spPr>
          <a:xfrm>
            <a:off x="5523881" y="609679"/>
            <a:ext cx="3320315" cy="3539430"/>
          </a:xfrm>
          <a:prstGeom prst="rect">
            <a:avLst/>
          </a:prstGeom>
          <a:noFill/>
        </p:spPr>
        <p:txBody>
          <a:bodyPr wrap="square" rtlCol="0">
            <a:spAutoFit/>
          </a:bodyPr>
          <a:lstStyle/>
          <a:p>
            <a:pPr algn="ctr"/>
            <a:r>
              <a:rPr lang="en-GB" sz="3200" dirty="0" smtClean="0">
                <a:latin typeface="Comic Sans MS" charset="0"/>
                <a:ea typeface="Comic Sans MS" charset="0"/>
                <a:cs typeface="Comic Sans MS" charset="0"/>
              </a:rPr>
              <a:t>Krill forms the basis of the food chain in Antarctica and all animals depend on it for their survival</a:t>
            </a:r>
            <a:endParaRPr lang="en-GB" sz="3200" dirty="0">
              <a:latin typeface="Comic Sans MS" charset="0"/>
              <a:ea typeface="Comic Sans MS" charset="0"/>
              <a:cs typeface="Comic Sans MS" charset="0"/>
            </a:endParaRPr>
          </a:p>
        </p:txBody>
      </p:sp>
      <p:sp>
        <p:nvSpPr>
          <p:cNvPr id="8" name="TextBox 7"/>
          <p:cNvSpPr txBox="1"/>
          <p:nvPr/>
        </p:nvSpPr>
        <p:spPr>
          <a:xfrm>
            <a:off x="4264702" y="6430781"/>
            <a:ext cx="944380" cy="230832"/>
          </a:xfrm>
          <a:prstGeom prst="rect">
            <a:avLst/>
          </a:prstGeom>
          <a:noFill/>
        </p:spPr>
        <p:txBody>
          <a:bodyPr wrap="square" rtlCol="0">
            <a:spAutoFit/>
          </a:bodyPr>
          <a:lstStyle/>
          <a:p>
            <a:r>
              <a:rPr lang="en-GB" sz="900" dirty="0" smtClean="0">
                <a:solidFill>
                  <a:schemeClr val="bg1"/>
                </a:solidFill>
              </a:rPr>
              <a:t>Photo: Laurens</a:t>
            </a:r>
            <a:endParaRPr lang="en-GB" sz="900" dirty="0">
              <a:solidFill>
                <a:schemeClr val="bg1"/>
              </a:solidFill>
            </a:endParaRPr>
          </a:p>
        </p:txBody>
      </p:sp>
    </p:spTree>
    <p:extLst>
      <p:ext uri="{BB962C8B-B14F-4D97-AF65-F5344CB8AC3E}">
        <p14:creationId xmlns:p14="http://schemas.microsoft.com/office/powerpoint/2010/main" val="12163920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853" b="6989"/>
          <a:stretch/>
        </p:blipFill>
        <p:spPr>
          <a:xfrm>
            <a:off x="1" y="0"/>
            <a:ext cx="5765368" cy="3312583"/>
          </a:xfrm>
          <a:prstGeom prst="rect">
            <a:avLst/>
          </a:prstGeom>
        </p:spPr>
      </p:pic>
      <p:sp>
        <p:nvSpPr>
          <p:cNvPr id="5" name="TextBox 4"/>
          <p:cNvSpPr txBox="1"/>
          <p:nvPr/>
        </p:nvSpPr>
        <p:spPr>
          <a:xfrm>
            <a:off x="1" y="3095968"/>
            <a:ext cx="1518834" cy="230832"/>
          </a:xfrm>
          <a:prstGeom prst="rect">
            <a:avLst/>
          </a:prstGeom>
          <a:noFill/>
        </p:spPr>
        <p:txBody>
          <a:bodyPr wrap="square" rtlCol="0">
            <a:spAutoFit/>
          </a:bodyPr>
          <a:lstStyle/>
          <a:p>
            <a:r>
              <a:rPr lang="en-GB" sz="900" dirty="0" smtClean="0">
                <a:solidFill>
                  <a:schemeClr val="bg1"/>
                </a:solidFill>
              </a:rPr>
              <a:t>Photo: Outward-bound</a:t>
            </a:r>
            <a:endParaRPr lang="en-GB" sz="900" dirty="0">
              <a:solidFill>
                <a:schemeClr val="bg1"/>
              </a:solidFill>
            </a:endParaRPr>
          </a:p>
        </p:txBody>
      </p:sp>
      <p:sp>
        <p:nvSpPr>
          <p:cNvPr id="6" name="TextBox 5"/>
          <p:cNvSpPr txBox="1"/>
          <p:nvPr/>
        </p:nvSpPr>
        <p:spPr>
          <a:xfrm>
            <a:off x="5966846" y="1549390"/>
            <a:ext cx="3006671" cy="2862322"/>
          </a:xfrm>
          <a:prstGeom prst="rect">
            <a:avLst/>
          </a:prstGeom>
          <a:noFill/>
        </p:spPr>
        <p:txBody>
          <a:bodyPr wrap="square" rtlCol="0">
            <a:spAutoFit/>
          </a:bodyPr>
          <a:lstStyle/>
          <a:p>
            <a:pPr algn="ctr"/>
            <a:r>
              <a:rPr lang="en-GB" sz="3000" dirty="0" smtClean="0">
                <a:latin typeface="Comic Sans MS" charset="0"/>
                <a:ea typeface="Comic Sans MS" charset="0"/>
                <a:cs typeface="Comic Sans MS" charset="0"/>
              </a:rPr>
              <a:t>Animals such as the sperm whale and the grey-headed </a:t>
            </a:r>
            <a:r>
              <a:rPr lang="en-GB" sz="3000" dirty="0">
                <a:latin typeface="Comic Sans MS" charset="0"/>
                <a:ea typeface="Comic Sans MS" charset="0"/>
                <a:cs typeface="Comic Sans MS" charset="0"/>
              </a:rPr>
              <a:t>albatross </a:t>
            </a:r>
            <a:r>
              <a:rPr lang="en-GB" sz="3000" dirty="0" smtClean="0">
                <a:latin typeface="Comic Sans MS" charset="0"/>
                <a:ea typeface="Comic Sans MS" charset="0"/>
                <a:cs typeface="Comic Sans MS" charset="0"/>
              </a:rPr>
              <a:t>feed on </a:t>
            </a:r>
            <a:r>
              <a:rPr lang="en-GB" sz="3000" b="1" dirty="0" smtClean="0">
                <a:latin typeface="Comic Sans MS" charset="0"/>
                <a:ea typeface="Comic Sans MS" charset="0"/>
                <a:cs typeface="Comic Sans MS" charset="0"/>
              </a:rPr>
              <a:t>squid</a:t>
            </a:r>
            <a:endParaRPr lang="en-GB" sz="3000" b="1" dirty="0">
              <a:latin typeface="Comic Sans MS" charset="0"/>
              <a:ea typeface="Comic Sans MS" charset="0"/>
              <a:cs typeface="Comic Sans MS"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9204"/>
          <a:stretch/>
        </p:blipFill>
        <p:spPr>
          <a:xfrm>
            <a:off x="1" y="3344082"/>
            <a:ext cx="5765368" cy="3513918"/>
          </a:xfrm>
          <a:prstGeom prst="rect">
            <a:avLst/>
          </a:prstGeom>
        </p:spPr>
      </p:pic>
      <p:sp>
        <p:nvSpPr>
          <p:cNvPr id="9" name="TextBox 8"/>
          <p:cNvSpPr txBox="1"/>
          <p:nvPr/>
        </p:nvSpPr>
        <p:spPr>
          <a:xfrm>
            <a:off x="247972" y="6571280"/>
            <a:ext cx="1952787" cy="230832"/>
          </a:xfrm>
          <a:prstGeom prst="rect">
            <a:avLst/>
          </a:prstGeom>
          <a:noFill/>
        </p:spPr>
        <p:txBody>
          <a:bodyPr wrap="square" rtlCol="0">
            <a:spAutoFit/>
          </a:bodyPr>
          <a:lstStyle/>
          <a:p>
            <a:r>
              <a:rPr lang="en-GB" sz="900" dirty="0" smtClean="0">
                <a:solidFill>
                  <a:schemeClr val="bg1"/>
                </a:solidFill>
              </a:rPr>
              <a:t>Photo: NOAA Photo Library</a:t>
            </a:r>
            <a:endParaRPr lang="en-GB" sz="900" dirty="0">
              <a:solidFill>
                <a:schemeClr val="bg1"/>
              </a:solidFill>
            </a:endParaRPr>
          </a:p>
        </p:txBody>
      </p:sp>
    </p:spTree>
    <p:extLst>
      <p:ext uri="{BB962C8B-B14F-4D97-AF65-F5344CB8AC3E}">
        <p14:creationId xmlns:p14="http://schemas.microsoft.com/office/powerpoint/2010/main" val="1800355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876" t="5116"/>
          <a:stretch/>
        </p:blipFill>
        <p:spPr>
          <a:xfrm>
            <a:off x="1" y="9180"/>
            <a:ext cx="9143999" cy="6848820"/>
          </a:xfrm>
        </p:spPr>
      </p:pic>
      <p:sp>
        <p:nvSpPr>
          <p:cNvPr id="5" name="TextBox 4"/>
          <p:cNvSpPr txBox="1"/>
          <p:nvPr/>
        </p:nvSpPr>
        <p:spPr>
          <a:xfrm>
            <a:off x="265470" y="6603239"/>
            <a:ext cx="1209368" cy="230832"/>
          </a:xfrm>
          <a:prstGeom prst="rect">
            <a:avLst/>
          </a:prstGeom>
          <a:noFill/>
        </p:spPr>
        <p:txBody>
          <a:bodyPr wrap="square" rtlCol="0">
            <a:spAutoFit/>
          </a:bodyPr>
          <a:lstStyle/>
          <a:p>
            <a:r>
              <a:rPr lang="en-GB" sz="900" dirty="0" smtClean="0">
                <a:solidFill>
                  <a:schemeClr val="bg1"/>
                </a:solidFill>
              </a:rPr>
              <a:t>Photo: Henri Bergius</a:t>
            </a:r>
            <a:endParaRPr lang="en-GB" sz="900" dirty="0">
              <a:solidFill>
                <a:schemeClr val="bg1"/>
              </a:solidFill>
            </a:endParaRPr>
          </a:p>
        </p:txBody>
      </p:sp>
      <p:sp>
        <p:nvSpPr>
          <p:cNvPr id="6" name="TextBox 5"/>
          <p:cNvSpPr txBox="1"/>
          <p:nvPr/>
        </p:nvSpPr>
        <p:spPr>
          <a:xfrm>
            <a:off x="1" y="274638"/>
            <a:ext cx="9143999" cy="707886"/>
          </a:xfrm>
          <a:prstGeom prst="rect">
            <a:avLst/>
          </a:prstGeom>
          <a:noFill/>
        </p:spPr>
        <p:txBody>
          <a:bodyPr wrap="square" rtlCol="0">
            <a:spAutoFit/>
          </a:bodyPr>
          <a:lstStyle/>
          <a:p>
            <a:pPr algn="ctr"/>
            <a:r>
              <a:rPr lang="en-GB" sz="2000" b="1" dirty="0" smtClean="0">
                <a:solidFill>
                  <a:schemeClr val="bg1"/>
                </a:solidFill>
                <a:latin typeface="Comic Sans MS" charset="0"/>
                <a:ea typeface="Comic Sans MS" charset="0"/>
                <a:cs typeface="Comic Sans MS" charset="0"/>
              </a:rPr>
              <a:t>The Equator is an imaginary line around the Earth.  Everywhere on the Equator is equally distant from the North Pole and the South Pole</a:t>
            </a:r>
            <a:endParaRPr lang="en-GB" sz="2000" b="1"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1926683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0943"/>
          <a:stretch/>
        </p:blipFill>
        <p:spPr>
          <a:xfrm>
            <a:off x="0" y="1525063"/>
            <a:ext cx="9144000" cy="5428937"/>
          </a:xfrm>
          <a:prstGeom prst="rect">
            <a:avLst/>
          </a:prstGeom>
        </p:spPr>
      </p:pic>
      <p:sp>
        <p:nvSpPr>
          <p:cNvPr id="7" name="TextBox 6"/>
          <p:cNvSpPr txBox="1"/>
          <p:nvPr/>
        </p:nvSpPr>
        <p:spPr>
          <a:xfrm>
            <a:off x="7869836" y="6430780"/>
            <a:ext cx="1094282" cy="230832"/>
          </a:xfrm>
          <a:prstGeom prst="rect">
            <a:avLst/>
          </a:prstGeom>
          <a:noFill/>
        </p:spPr>
        <p:txBody>
          <a:bodyPr wrap="square" rtlCol="0">
            <a:spAutoFit/>
          </a:bodyPr>
          <a:lstStyle/>
          <a:p>
            <a:r>
              <a:rPr lang="en-GB" sz="900" dirty="0" smtClean="0"/>
              <a:t>Photo: Tony Morris</a:t>
            </a:r>
            <a:endParaRPr lang="en-GB" sz="900" dirty="0"/>
          </a:p>
        </p:txBody>
      </p:sp>
      <p:sp>
        <p:nvSpPr>
          <p:cNvPr id="4" name="TextBox 3"/>
          <p:cNvSpPr txBox="1"/>
          <p:nvPr/>
        </p:nvSpPr>
        <p:spPr>
          <a:xfrm>
            <a:off x="449450" y="62578"/>
            <a:ext cx="8214103" cy="1477328"/>
          </a:xfrm>
          <a:prstGeom prst="rect">
            <a:avLst/>
          </a:prstGeom>
          <a:noFill/>
        </p:spPr>
        <p:txBody>
          <a:bodyPr wrap="square" rtlCol="0">
            <a:spAutoFit/>
          </a:bodyPr>
          <a:lstStyle/>
          <a:p>
            <a:pPr algn="ctr"/>
            <a:r>
              <a:rPr lang="en-GB" sz="3000" dirty="0" smtClean="0">
                <a:latin typeface="Comic Sans MS" charset="0"/>
                <a:ea typeface="Comic Sans MS" charset="0"/>
                <a:cs typeface="Comic Sans MS" charset="0"/>
              </a:rPr>
              <a:t>Fish are eaten by seabirds - this South </a:t>
            </a:r>
            <a:r>
              <a:rPr lang="en-GB" sz="3000" dirty="0">
                <a:latin typeface="Comic Sans MS" charset="0"/>
                <a:ea typeface="Comic Sans MS" charset="0"/>
                <a:cs typeface="Comic Sans MS" charset="0"/>
              </a:rPr>
              <a:t>P</a:t>
            </a:r>
            <a:r>
              <a:rPr lang="en-GB" sz="3000" dirty="0" smtClean="0">
                <a:latin typeface="Comic Sans MS" charset="0"/>
                <a:ea typeface="Comic Sans MS" charset="0"/>
                <a:cs typeface="Comic Sans MS" charset="0"/>
              </a:rPr>
              <a:t>olar skua has swooped down and caught </a:t>
            </a:r>
            <a:r>
              <a:rPr lang="en-GB" sz="3000" dirty="0">
                <a:latin typeface="Comic Sans MS" charset="0"/>
                <a:ea typeface="Comic Sans MS" charset="0"/>
                <a:cs typeface="Comic Sans MS" charset="0"/>
              </a:rPr>
              <a:t>a</a:t>
            </a:r>
            <a:r>
              <a:rPr lang="en-GB" sz="3000" dirty="0" smtClean="0">
                <a:latin typeface="Comic Sans MS" charset="0"/>
                <a:ea typeface="Comic Sans MS" charset="0"/>
                <a:cs typeface="Comic Sans MS" charset="0"/>
              </a:rPr>
              <a:t> fish from near the water’s surface</a:t>
            </a:r>
            <a:endParaRPr lang="en-GB" sz="3000" dirty="0">
              <a:latin typeface="Comic Sans MS" charset="0"/>
              <a:ea typeface="Comic Sans MS" charset="0"/>
              <a:cs typeface="Comic Sans MS" charset="0"/>
            </a:endParaRPr>
          </a:p>
        </p:txBody>
      </p:sp>
    </p:spTree>
    <p:extLst>
      <p:ext uri="{BB962C8B-B14F-4D97-AF65-F5344CB8AC3E}">
        <p14:creationId xmlns:p14="http://schemas.microsoft.com/office/powerpoint/2010/main" val="20051384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6446"/>
            <a:ext cx="9144000" cy="1138773"/>
          </a:xfrm>
          <a:prstGeom prst="rect">
            <a:avLst/>
          </a:prstGeom>
          <a:noFill/>
        </p:spPr>
        <p:txBody>
          <a:bodyPr wrap="square" rtlCol="0">
            <a:spAutoFit/>
          </a:bodyPr>
          <a:lstStyle/>
          <a:p>
            <a:pPr algn="ctr"/>
            <a:r>
              <a:rPr lang="en-GB" sz="2500" dirty="0" smtClean="0">
                <a:latin typeface="Comic Sans MS" charset="0"/>
                <a:ea typeface="Comic Sans MS" charset="0"/>
                <a:cs typeface="Comic Sans MS" charset="0"/>
              </a:rPr>
              <a:t>South </a:t>
            </a:r>
            <a:r>
              <a:rPr lang="en-GB" sz="2500" dirty="0">
                <a:latin typeface="Comic Sans MS" charset="0"/>
                <a:ea typeface="Comic Sans MS" charset="0"/>
                <a:cs typeface="Comic Sans MS" charset="0"/>
              </a:rPr>
              <a:t>P</a:t>
            </a:r>
            <a:r>
              <a:rPr lang="en-GB" sz="2500" dirty="0" smtClean="0">
                <a:latin typeface="Comic Sans MS" charset="0"/>
                <a:ea typeface="Comic Sans MS" charset="0"/>
                <a:cs typeface="Comic Sans MS" charset="0"/>
              </a:rPr>
              <a:t>olar </a:t>
            </a:r>
            <a:r>
              <a:rPr lang="en-GB" sz="2500" dirty="0">
                <a:latin typeface="Comic Sans MS" charset="0"/>
                <a:ea typeface="Comic Sans MS" charset="0"/>
                <a:cs typeface="Comic Sans MS" charset="0"/>
              </a:rPr>
              <a:t>s</a:t>
            </a:r>
            <a:r>
              <a:rPr lang="en-GB" sz="2500" dirty="0" smtClean="0">
                <a:latin typeface="Comic Sans MS" charset="0"/>
                <a:ea typeface="Comic Sans MS" charset="0"/>
                <a:cs typeface="Comic Sans MS" charset="0"/>
              </a:rPr>
              <a:t>kua also eat </a:t>
            </a:r>
            <a:r>
              <a:rPr lang="en-GB" sz="2500" dirty="0">
                <a:latin typeface="Comic Sans MS" charset="0"/>
                <a:ea typeface="Comic Sans MS" charset="0"/>
                <a:cs typeface="Comic Sans MS" charset="0"/>
              </a:rPr>
              <a:t>penguin eggs and chicks.  These penguins are telling the skua to stay away from their </a:t>
            </a:r>
            <a:r>
              <a:rPr lang="en-GB" sz="2500" dirty="0" smtClean="0">
                <a:latin typeface="Comic Sans MS" charset="0"/>
                <a:ea typeface="Comic Sans MS" charset="0"/>
                <a:cs typeface="Comic Sans MS" charset="0"/>
              </a:rPr>
              <a:t>chicks.</a:t>
            </a:r>
            <a:endParaRPr lang="en-GB" sz="2500" dirty="0">
              <a:latin typeface="Comic Sans MS" charset="0"/>
              <a:ea typeface="Comic Sans MS" charset="0"/>
              <a:cs typeface="Comic Sans MS" charset="0"/>
            </a:endParaRPr>
          </a:p>
          <a:p>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3525" b="5683"/>
          <a:stretch/>
        </p:blipFill>
        <p:spPr>
          <a:xfrm>
            <a:off x="0" y="1317356"/>
            <a:ext cx="9144000" cy="5540644"/>
          </a:xfrm>
          <a:prstGeom prst="rect">
            <a:avLst/>
          </a:prstGeom>
        </p:spPr>
      </p:pic>
      <p:sp>
        <p:nvSpPr>
          <p:cNvPr id="6" name="TextBox 5"/>
          <p:cNvSpPr txBox="1"/>
          <p:nvPr/>
        </p:nvSpPr>
        <p:spPr>
          <a:xfrm>
            <a:off x="6974237" y="6509287"/>
            <a:ext cx="1824990" cy="215444"/>
          </a:xfrm>
          <a:prstGeom prst="rect">
            <a:avLst/>
          </a:prstGeom>
          <a:noFill/>
        </p:spPr>
        <p:txBody>
          <a:bodyPr wrap="square" rtlCol="0">
            <a:spAutoFit/>
          </a:bodyPr>
          <a:lstStyle/>
          <a:p>
            <a:r>
              <a:rPr lang="en-GB" sz="800" dirty="0" smtClean="0">
                <a:solidFill>
                  <a:schemeClr val="bg1"/>
                </a:solidFill>
              </a:rPr>
              <a:t>Photo: The Humane Society of the US</a:t>
            </a:r>
            <a:endParaRPr lang="en-GB" sz="800" dirty="0">
              <a:solidFill>
                <a:schemeClr val="bg1"/>
              </a:solidFill>
            </a:endParaRPr>
          </a:p>
        </p:txBody>
      </p:sp>
    </p:spTree>
    <p:extLst>
      <p:ext uri="{BB962C8B-B14F-4D97-AF65-F5344CB8AC3E}">
        <p14:creationId xmlns:p14="http://schemas.microsoft.com/office/powerpoint/2010/main" val="5342218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2698" y="40981"/>
            <a:ext cx="8198604" cy="1200329"/>
          </a:xfrm>
          <a:prstGeom prst="rect">
            <a:avLst/>
          </a:prstGeom>
          <a:noFill/>
        </p:spPr>
        <p:txBody>
          <a:bodyPr wrap="square" rtlCol="0">
            <a:spAutoFit/>
          </a:bodyPr>
          <a:lstStyle/>
          <a:p>
            <a:pPr algn="ctr"/>
            <a:r>
              <a:rPr lang="en-GB" sz="3600" dirty="0" smtClean="0">
                <a:latin typeface="Comic Sans MS" charset="0"/>
                <a:ea typeface="Comic Sans MS" charset="0"/>
                <a:cs typeface="Comic Sans MS" charset="0"/>
              </a:rPr>
              <a:t>An adult gentoo penguin feeds its chick regurgitated krill</a:t>
            </a:r>
            <a:endParaRPr lang="en-GB" sz="3600" dirty="0">
              <a:latin typeface="Comic Sans MS" charset="0"/>
              <a:ea typeface="Comic Sans MS" charset="0"/>
              <a:cs typeface="Comic Sans MS" charset="0"/>
            </a:endParaRPr>
          </a:p>
        </p:txBody>
      </p:sp>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t="4352" b="4505"/>
          <a:stretch/>
        </p:blipFill>
        <p:spPr>
          <a:xfrm>
            <a:off x="0" y="1303304"/>
            <a:ext cx="9144000" cy="5554696"/>
          </a:xfrm>
        </p:spPr>
      </p:pic>
      <p:sp>
        <p:nvSpPr>
          <p:cNvPr id="7" name="TextBox 6"/>
          <p:cNvSpPr txBox="1"/>
          <p:nvPr/>
        </p:nvSpPr>
        <p:spPr>
          <a:xfrm>
            <a:off x="178231" y="6493789"/>
            <a:ext cx="1557580" cy="230832"/>
          </a:xfrm>
          <a:prstGeom prst="rect">
            <a:avLst/>
          </a:prstGeom>
          <a:noFill/>
        </p:spPr>
        <p:txBody>
          <a:bodyPr wrap="square" rtlCol="0">
            <a:spAutoFit/>
          </a:bodyPr>
          <a:lstStyle/>
          <a:p>
            <a:r>
              <a:rPr lang="en-GB" sz="900" dirty="0" smtClean="0"/>
              <a:t>Photo: NOAA Photo Library</a:t>
            </a:r>
            <a:endParaRPr lang="en-GB" sz="900" dirty="0"/>
          </a:p>
        </p:txBody>
      </p:sp>
    </p:spTree>
    <p:extLst>
      <p:ext uri="{BB962C8B-B14F-4D97-AF65-F5344CB8AC3E}">
        <p14:creationId xmlns:p14="http://schemas.microsoft.com/office/powerpoint/2010/main" val="13900402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74194" y="6459794"/>
            <a:ext cx="2359742" cy="215444"/>
          </a:xfrm>
          <a:prstGeom prst="rect">
            <a:avLst/>
          </a:prstGeom>
          <a:noFill/>
        </p:spPr>
        <p:txBody>
          <a:bodyPr wrap="square" rtlCol="0">
            <a:spAutoFit/>
          </a:bodyPr>
          <a:lstStyle/>
          <a:p>
            <a:r>
              <a:rPr lang="en-GB" sz="800" dirty="0" smtClean="0">
                <a:solidFill>
                  <a:schemeClr val="bg1"/>
                </a:solidFill>
              </a:rPr>
              <a:t>Photo: Gregory “Slobirdr” Smith</a:t>
            </a:r>
            <a:endParaRPr lang="en-GB" sz="800"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6860"/>
            <a:ext cx="9144000" cy="5250656"/>
          </a:xfrm>
          <a:prstGeom prst="rect">
            <a:avLst/>
          </a:prstGeom>
        </p:spPr>
      </p:pic>
      <p:sp>
        <p:nvSpPr>
          <p:cNvPr id="7" name="TextBox 6"/>
          <p:cNvSpPr txBox="1"/>
          <p:nvPr/>
        </p:nvSpPr>
        <p:spPr>
          <a:xfrm>
            <a:off x="225286" y="6642556"/>
            <a:ext cx="2557669" cy="215444"/>
          </a:xfrm>
          <a:prstGeom prst="rect">
            <a:avLst/>
          </a:prstGeom>
          <a:noFill/>
        </p:spPr>
        <p:txBody>
          <a:bodyPr wrap="square" rtlCol="0">
            <a:spAutoFit/>
          </a:bodyPr>
          <a:lstStyle/>
          <a:p>
            <a:r>
              <a:rPr lang="en-GB" sz="800" dirty="0" smtClean="0"/>
              <a:t>Photo: Antarctic and Southern Ocean Coalition</a:t>
            </a:r>
            <a:endParaRPr lang="en-GB" sz="800" dirty="0"/>
          </a:p>
        </p:txBody>
      </p:sp>
      <p:sp>
        <p:nvSpPr>
          <p:cNvPr id="8" name="TextBox 7"/>
          <p:cNvSpPr txBox="1"/>
          <p:nvPr/>
        </p:nvSpPr>
        <p:spPr>
          <a:xfrm>
            <a:off x="0" y="278296"/>
            <a:ext cx="9144000" cy="830997"/>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Orcas, or killer whales, are one of the world’s most powerful predators. They hunt in deadly pods of up to 40 individuals</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17502841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042" y="129830"/>
            <a:ext cx="8708477" cy="1077218"/>
          </a:xfrm>
          <a:prstGeom prst="rect">
            <a:avLst/>
          </a:prstGeom>
          <a:noFill/>
        </p:spPr>
        <p:txBody>
          <a:bodyPr wrap="square" rtlCol="0">
            <a:spAutoFit/>
          </a:bodyPr>
          <a:lstStyle/>
          <a:p>
            <a:pPr algn="ctr"/>
            <a:r>
              <a:rPr lang="en-GB" sz="3200" dirty="0" smtClean="0">
                <a:latin typeface="Comic Sans MS" charset="0"/>
                <a:ea typeface="Comic Sans MS" charset="0"/>
                <a:cs typeface="Comic Sans MS" charset="0"/>
              </a:rPr>
              <a:t>At certain times of the year, an adult blue whale eats about 4 tonnes of krill a day!</a:t>
            </a:r>
            <a:endParaRPr lang="en-GB" sz="3200" dirty="0">
              <a:latin typeface="Comic Sans MS" charset="0"/>
              <a:ea typeface="Comic Sans MS" charset="0"/>
              <a:cs typeface="Comic Sans MS"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515" b="4464"/>
          <a:stretch/>
        </p:blipFill>
        <p:spPr>
          <a:xfrm>
            <a:off x="-1" y="1318592"/>
            <a:ext cx="9144000" cy="5539408"/>
          </a:xfrm>
          <a:prstGeom prst="rect">
            <a:avLst/>
          </a:prstGeom>
        </p:spPr>
      </p:pic>
      <p:sp>
        <p:nvSpPr>
          <p:cNvPr id="6" name="TextBox 5"/>
          <p:cNvSpPr txBox="1"/>
          <p:nvPr/>
        </p:nvSpPr>
        <p:spPr>
          <a:xfrm>
            <a:off x="265042" y="6427304"/>
            <a:ext cx="1696279" cy="230832"/>
          </a:xfrm>
          <a:prstGeom prst="rect">
            <a:avLst/>
          </a:prstGeom>
          <a:noFill/>
        </p:spPr>
        <p:txBody>
          <a:bodyPr wrap="square" rtlCol="0">
            <a:spAutoFit/>
          </a:bodyPr>
          <a:lstStyle/>
          <a:p>
            <a:r>
              <a:rPr lang="en-GB" sz="900" dirty="0" smtClean="0">
                <a:solidFill>
                  <a:schemeClr val="bg1"/>
                </a:solidFill>
              </a:rPr>
              <a:t>Photo: Amila Tennakoon</a:t>
            </a:r>
            <a:endParaRPr lang="en-GB" sz="900" dirty="0">
              <a:solidFill>
                <a:schemeClr val="bg1"/>
              </a:solidFill>
            </a:endParaRPr>
          </a:p>
        </p:txBody>
      </p:sp>
    </p:spTree>
    <p:extLst>
      <p:ext uri="{BB962C8B-B14F-4D97-AF65-F5344CB8AC3E}">
        <p14:creationId xmlns:p14="http://schemas.microsoft.com/office/powerpoint/2010/main" val="13295841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5943" b="12214"/>
          <a:stretch/>
        </p:blipFill>
        <p:spPr>
          <a:xfrm>
            <a:off x="0" y="1212574"/>
            <a:ext cx="9144000" cy="5645426"/>
          </a:xfrm>
        </p:spPr>
      </p:pic>
      <p:sp>
        <p:nvSpPr>
          <p:cNvPr id="5" name="TextBox 4"/>
          <p:cNvSpPr txBox="1"/>
          <p:nvPr/>
        </p:nvSpPr>
        <p:spPr>
          <a:xfrm>
            <a:off x="7876509" y="6462793"/>
            <a:ext cx="1736035" cy="230832"/>
          </a:xfrm>
          <a:prstGeom prst="rect">
            <a:avLst/>
          </a:prstGeom>
          <a:noFill/>
        </p:spPr>
        <p:txBody>
          <a:bodyPr wrap="square" rtlCol="0">
            <a:spAutoFit/>
          </a:bodyPr>
          <a:lstStyle/>
          <a:p>
            <a:r>
              <a:rPr lang="en-GB" sz="900" dirty="0" smtClean="0"/>
              <a:t>Photo: GrahamC57</a:t>
            </a:r>
            <a:endParaRPr lang="en-GB" sz="900" dirty="0"/>
          </a:p>
        </p:txBody>
      </p:sp>
      <p:sp>
        <p:nvSpPr>
          <p:cNvPr id="6" name="TextBox 5"/>
          <p:cNvSpPr txBox="1"/>
          <p:nvPr/>
        </p:nvSpPr>
        <p:spPr>
          <a:xfrm>
            <a:off x="198782" y="95600"/>
            <a:ext cx="8746435" cy="1077218"/>
          </a:xfrm>
          <a:prstGeom prst="rect">
            <a:avLst/>
          </a:prstGeom>
          <a:noFill/>
        </p:spPr>
        <p:txBody>
          <a:bodyPr wrap="square" rtlCol="0">
            <a:spAutoFit/>
          </a:bodyPr>
          <a:lstStyle/>
          <a:p>
            <a:pPr algn="ctr"/>
            <a:r>
              <a:rPr lang="en-GB" sz="3200" dirty="0">
                <a:latin typeface="Comic Sans MS" charset="0"/>
                <a:ea typeface="Comic Sans MS" charset="0"/>
                <a:cs typeface="Comic Sans MS" charset="0"/>
              </a:rPr>
              <a:t>A</a:t>
            </a:r>
            <a:r>
              <a:rPr lang="en-GB" sz="3200" dirty="0" smtClean="0">
                <a:latin typeface="Comic Sans MS" charset="0"/>
                <a:ea typeface="Comic Sans MS" charset="0"/>
                <a:cs typeface="Comic Sans MS" charset="0"/>
              </a:rPr>
              <a:t> leopard seal is attacking these adelie penguins, hoping for his next meal</a:t>
            </a:r>
            <a:endParaRPr lang="en-GB" sz="3200" dirty="0">
              <a:latin typeface="Comic Sans MS" charset="0"/>
              <a:ea typeface="Comic Sans MS" charset="0"/>
              <a:cs typeface="Comic Sans MS" charset="0"/>
            </a:endParaRPr>
          </a:p>
        </p:txBody>
      </p:sp>
    </p:spTree>
    <p:extLst>
      <p:ext uri="{BB962C8B-B14F-4D97-AF65-F5344CB8AC3E}">
        <p14:creationId xmlns:p14="http://schemas.microsoft.com/office/powerpoint/2010/main" val="4493888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234" y="53637"/>
            <a:ext cx="8849532" cy="1446550"/>
          </a:xfrm>
          <a:prstGeom prst="rect">
            <a:avLst/>
          </a:prstGeom>
          <a:noFill/>
        </p:spPr>
        <p:txBody>
          <a:bodyPr wrap="square" rtlCol="0">
            <a:spAutoFit/>
          </a:bodyPr>
          <a:lstStyle/>
          <a:p>
            <a:pPr algn="ctr"/>
            <a:r>
              <a:rPr lang="en-GB" sz="4400" dirty="0" smtClean="0">
                <a:latin typeface="Comic Sans MS" charset="0"/>
                <a:ea typeface="Comic Sans MS" charset="0"/>
                <a:cs typeface="Comic Sans MS" charset="0"/>
              </a:rPr>
              <a:t>HOW ARE HUMANS AFFECTING ANTARCTICA?</a:t>
            </a:r>
            <a:endParaRPr lang="en-GB" sz="4400" dirty="0">
              <a:latin typeface="Comic Sans MS" charset="0"/>
              <a:ea typeface="Comic Sans MS" charset="0"/>
              <a:cs typeface="Comic Sans M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0187"/>
            <a:ext cx="9144000" cy="5357813"/>
          </a:xfrm>
          <a:prstGeom prst="rect">
            <a:avLst/>
          </a:prstGeom>
        </p:spPr>
      </p:pic>
      <p:sp>
        <p:nvSpPr>
          <p:cNvPr id="6" name="TextBox 5"/>
          <p:cNvSpPr txBox="1"/>
          <p:nvPr/>
        </p:nvSpPr>
        <p:spPr>
          <a:xfrm>
            <a:off x="304800" y="6427304"/>
            <a:ext cx="1298713" cy="230832"/>
          </a:xfrm>
          <a:prstGeom prst="rect">
            <a:avLst/>
          </a:prstGeom>
          <a:noFill/>
        </p:spPr>
        <p:txBody>
          <a:bodyPr wrap="square" rtlCol="0">
            <a:spAutoFit/>
          </a:bodyPr>
          <a:lstStyle/>
          <a:p>
            <a:r>
              <a:rPr lang="en-GB" sz="900" dirty="0" smtClean="0"/>
              <a:t>Photo: Gilad Rom</a:t>
            </a:r>
            <a:endParaRPr lang="en-GB" sz="900" dirty="0"/>
          </a:p>
        </p:txBody>
      </p:sp>
    </p:spTree>
    <p:extLst>
      <p:ext uri="{BB962C8B-B14F-4D97-AF65-F5344CB8AC3E}">
        <p14:creationId xmlns:p14="http://schemas.microsoft.com/office/powerpoint/2010/main" val="20717786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8" y="1718965"/>
            <a:ext cx="9144000" cy="5139035"/>
          </a:xfrm>
          <a:prstGeom prst="rect">
            <a:avLst/>
          </a:prstGeom>
        </p:spPr>
      </p:pic>
      <p:sp>
        <p:nvSpPr>
          <p:cNvPr id="7" name="TextBox 6"/>
          <p:cNvSpPr txBox="1"/>
          <p:nvPr/>
        </p:nvSpPr>
        <p:spPr>
          <a:xfrm>
            <a:off x="7584733" y="6445686"/>
            <a:ext cx="1669774" cy="230832"/>
          </a:xfrm>
          <a:prstGeom prst="rect">
            <a:avLst/>
          </a:prstGeom>
          <a:noFill/>
        </p:spPr>
        <p:txBody>
          <a:bodyPr wrap="square" rtlCol="0">
            <a:spAutoFit/>
          </a:bodyPr>
          <a:lstStyle/>
          <a:p>
            <a:r>
              <a:rPr lang="en-US" sz="900" dirty="0" smtClean="0">
                <a:solidFill>
                  <a:schemeClr val="bg1"/>
                </a:solidFill>
              </a:rPr>
              <a:t>Photo: Darren Flinders: </a:t>
            </a:r>
            <a:endParaRPr lang="en-US" sz="900" dirty="0">
              <a:solidFill>
                <a:schemeClr val="bg1"/>
              </a:solidFill>
            </a:endParaRPr>
          </a:p>
        </p:txBody>
      </p:sp>
      <p:sp>
        <p:nvSpPr>
          <p:cNvPr id="2" name="TextBox 1"/>
          <p:cNvSpPr txBox="1"/>
          <p:nvPr/>
        </p:nvSpPr>
        <p:spPr>
          <a:xfrm>
            <a:off x="-12718" y="132735"/>
            <a:ext cx="9156717" cy="1523494"/>
          </a:xfrm>
          <a:prstGeom prst="rect">
            <a:avLst/>
          </a:prstGeom>
          <a:noFill/>
        </p:spPr>
        <p:txBody>
          <a:bodyPr wrap="square" rtlCol="0">
            <a:spAutoFit/>
          </a:bodyPr>
          <a:lstStyle/>
          <a:p>
            <a:pPr algn="ctr"/>
            <a:r>
              <a:rPr lang="en-GB" sz="3100" dirty="0" smtClean="0">
                <a:latin typeface="Comic Sans MS" charset="0"/>
                <a:ea typeface="Comic Sans MS" charset="0"/>
                <a:cs typeface="Comic Sans MS" charset="0"/>
              </a:rPr>
              <a:t>By burning fossil fuels, humans are increasing the amount of </a:t>
            </a:r>
            <a:r>
              <a:rPr lang="en-GB" sz="3100" dirty="0">
                <a:latin typeface="Comic Sans MS" charset="0"/>
                <a:ea typeface="Comic Sans MS" charset="0"/>
                <a:cs typeface="Comic Sans MS" charset="0"/>
              </a:rPr>
              <a:t>c</a:t>
            </a:r>
            <a:r>
              <a:rPr lang="en-GB" sz="3100" dirty="0" smtClean="0">
                <a:latin typeface="Comic Sans MS" charset="0"/>
                <a:ea typeface="Comic Sans MS" charset="0"/>
                <a:cs typeface="Comic Sans MS" charset="0"/>
              </a:rPr>
              <a:t>arbon dioxide in the atmosphere and increasing the speed of climate change  </a:t>
            </a:r>
            <a:endParaRPr lang="en-GB" sz="3100" dirty="0">
              <a:latin typeface="Comic Sans MS" charset="0"/>
              <a:ea typeface="Comic Sans MS" charset="0"/>
              <a:cs typeface="Comic Sans MS" charset="0"/>
            </a:endParaRPr>
          </a:p>
        </p:txBody>
      </p:sp>
    </p:spTree>
    <p:extLst>
      <p:ext uri="{BB962C8B-B14F-4D97-AF65-F5344CB8AC3E}">
        <p14:creationId xmlns:p14="http://schemas.microsoft.com/office/powerpoint/2010/main" val="19639865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4968" y="250723"/>
            <a:ext cx="8583561" cy="369332"/>
          </a:xfrm>
          <a:prstGeom prst="rect">
            <a:avLst/>
          </a:prstGeom>
          <a:noFill/>
        </p:spPr>
        <p:txBody>
          <a:bodyPr wrap="square" rtlCol="0">
            <a:spAutoFit/>
          </a:bodyPr>
          <a:lstStyle/>
          <a:p>
            <a:endParaRPr lang="en-GB" dirty="0">
              <a:latin typeface="Comic Sans MS" charset="0"/>
              <a:ea typeface="Comic Sans MS" charset="0"/>
              <a:cs typeface="Comic Sans MS"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020" b="10249"/>
          <a:stretch/>
        </p:blipFill>
        <p:spPr>
          <a:xfrm>
            <a:off x="0" y="1511174"/>
            <a:ext cx="9144000" cy="5346826"/>
          </a:xfrm>
          <a:prstGeom prst="rect">
            <a:avLst/>
          </a:prstGeom>
        </p:spPr>
      </p:pic>
      <p:sp>
        <p:nvSpPr>
          <p:cNvPr id="3" name="TextBox 2"/>
          <p:cNvSpPr txBox="1"/>
          <p:nvPr/>
        </p:nvSpPr>
        <p:spPr>
          <a:xfrm>
            <a:off x="7403690" y="6341806"/>
            <a:ext cx="1179871" cy="230832"/>
          </a:xfrm>
          <a:prstGeom prst="rect">
            <a:avLst/>
          </a:prstGeom>
          <a:noFill/>
        </p:spPr>
        <p:txBody>
          <a:bodyPr wrap="square" rtlCol="0">
            <a:spAutoFit/>
          </a:bodyPr>
          <a:lstStyle/>
          <a:p>
            <a:r>
              <a:rPr lang="en-GB" sz="900" dirty="0" smtClean="0">
                <a:solidFill>
                  <a:schemeClr val="bg1"/>
                </a:solidFill>
              </a:rPr>
              <a:t>Photo: jomilo75</a:t>
            </a:r>
            <a:endParaRPr lang="en-GB" sz="900" dirty="0">
              <a:solidFill>
                <a:schemeClr val="bg1"/>
              </a:solidFill>
            </a:endParaRPr>
          </a:p>
        </p:txBody>
      </p:sp>
      <p:sp>
        <p:nvSpPr>
          <p:cNvPr id="5" name="TextBox 4"/>
          <p:cNvSpPr txBox="1"/>
          <p:nvPr/>
        </p:nvSpPr>
        <p:spPr>
          <a:xfrm>
            <a:off x="185980" y="49245"/>
            <a:ext cx="8834034" cy="1338828"/>
          </a:xfrm>
          <a:prstGeom prst="rect">
            <a:avLst/>
          </a:prstGeom>
          <a:noFill/>
        </p:spPr>
        <p:txBody>
          <a:bodyPr wrap="square" rtlCol="0">
            <a:spAutoFit/>
          </a:bodyPr>
          <a:lstStyle/>
          <a:p>
            <a:pPr algn="ctr"/>
            <a:r>
              <a:rPr lang="en-GB" sz="2700" dirty="0" smtClean="0">
                <a:latin typeface="Comic Sans MS" charset="0"/>
                <a:ea typeface="Comic Sans MS" charset="0"/>
                <a:cs typeface="Comic Sans MS" charset="0"/>
              </a:rPr>
              <a:t>The Antarctic Peninsula has seen temperature increases of nearly 3ºc in the last 50 years.  This is a much faster rate of warming than the global average</a:t>
            </a:r>
            <a:endParaRPr lang="en-GB" sz="2700" dirty="0">
              <a:latin typeface="Comic Sans MS" charset="0"/>
              <a:ea typeface="Comic Sans MS" charset="0"/>
              <a:cs typeface="Comic Sans MS" charset="0"/>
            </a:endParaRPr>
          </a:p>
        </p:txBody>
      </p:sp>
    </p:spTree>
    <p:extLst>
      <p:ext uri="{BB962C8B-B14F-4D97-AF65-F5344CB8AC3E}">
        <p14:creationId xmlns:p14="http://schemas.microsoft.com/office/powerpoint/2010/main" val="18980729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765" y="176767"/>
            <a:ext cx="8905461" cy="2062103"/>
          </a:xfrm>
          <a:prstGeom prst="rect">
            <a:avLst/>
          </a:prstGeom>
          <a:noFill/>
        </p:spPr>
        <p:txBody>
          <a:bodyPr wrap="square" rtlCol="0">
            <a:spAutoFit/>
          </a:bodyPr>
          <a:lstStyle/>
          <a:p>
            <a:pPr algn="ctr"/>
            <a:r>
              <a:rPr lang="en-US" sz="3200" dirty="0">
                <a:latin typeface="Comic Sans MS" charset="0"/>
                <a:ea typeface="Comic Sans MS" charset="0"/>
                <a:cs typeface="Comic Sans MS" charset="0"/>
              </a:rPr>
              <a:t>In parts of the Antarctic peninsula, sea ice cover has reduced </a:t>
            </a:r>
            <a:r>
              <a:rPr lang="en-US" sz="3200" dirty="0" smtClean="0">
                <a:latin typeface="Comic Sans MS" charset="0"/>
                <a:ea typeface="Comic Sans MS" charset="0"/>
                <a:cs typeface="Comic Sans MS" charset="0"/>
              </a:rPr>
              <a:t>significantly in </a:t>
            </a:r>
            <a:r>
              <a:rPr lang="en-US" sz="3200" dirty="0">
                <a:latin typeface="Comic Sans MS" charset="0"/>
                <a:ea typeface="Comic Sans MS" charset="0"/>
                <a:cs typeface="Comic Sans MS" charset="0"/>
              </a:rPr>
              <a:t>30 years.  </a:t>
            </a:r>
          </a:p>
          <a:p>
            <a:r>
              <a:rPr lang="en-US" sz="3200" dirty="0"/>
              <a:t/>
            </a:r>
            <a:br>
              <a:rPr lang="en-US" sz="3200" dirty="0"/>
            </a:br>
            <a:endParaRPr lang="en-GB" sz="3200" dirty="0">
              <a:latin typeface="Comic Sans MS" charset="0"/>
              <a:ea typeface="Comic Sans MS" charset="0"/>
              <a:cs typeface="Comic Sans MS"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7491"/>
            <a:ext cx="9144000" cy="5143500"/>
          </a:xfrm>
          <a:prstGeom prst="rect">
            <a:avLst/>
          </a:prstGeom>
        </p:spPr>
      </p:pic>
      <p:sp>
        <p:nvSpPr>
          <p:cNvPr id="5" name="TextBox 4"/>
          <p:cNvSpPr txBox="1"/>
          <p:nvPr/>
        </p:nvSpPr>
        <p:spPr>
          <a:xfrm>
            <a:off x="7222435" y="6639339"/>
            <a:ext cx="1484243" cy="230832"/>
          </a:xfrm>
          <a:prstGeom prst="rect">
            <a:avLst/>
          </a:prstGeom>
          <a:noFill/>
        </p:spPr>
        <p:txBody>
          <a:bodyPr wrap="square" rtlCol="0">
            <a:spAutoFit/>
          </a:bodyPr>
          <a:lstStyle/>
          <a:p>
            <a:r>
              <a:rPr lang="en-GB" sz="900" dirty="0" smtClean="0"/>
              <a:t>Photo: Stuart Rankin</a:t>
            </a:r>
            <a:endParaRPr lang="en-GB" sz="900" dirty="0"/>
          </a:p>
        </p:txBody>
      </p:sp>
    </p:spTree>
    <p:extLst>
      <p:ext uri="{BB962C8B-B14F-4D97-AF65-F5344CB8AC3E}">
        <p14:creationId xmlns:p14="http://schemas.microsoft.com/office/powerpoint/2010/main" val="42813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22026" y="206477"/>
            <a:ext cx="2344993" cy="5016758"/>
          </a:xfrm>
          <a:prstGeom prst="rect">
            <a:avLst/>
          </a:prstGeom>
          <a:noFill/>
        </p:spPr>
        <p:txBody>
          <a:bodyPr wrap="square" rtlCol="0">
            <a:spAutoFit/>
          </a:bodyPr>
          <a:lstStyle/>
          <a:p>
            <a:r>
              <a:rPr lang="en-GB" sz="3200" dirty="0" smtClean="0">
                <a:latin typeface="Comic Sans MS" charset="0"/>
                <a:ea typeface="Comic Sans MS" charset="0"/>
                <a:cs typeface="Comic Sans MS" charset="0"/>
              </a:rPr>
              <a:t>Both poles are very cold </a:t>
            </a:r>
          </a:p>
          <a:p>
            <a:endParaRPr lang="en-GB" sz="3200" dirty="0">
              <a:latin typeface="Comic Sans MS" charset="0"/>
              <a:ea typeface="Comic Sans MS" charset="0"/>
              <a:cs typeface="Comic Sans MS" charset="0"/>
            </a:endParaRPr>
          </a:p>
          <a:p>
            <a:r>
              <a:rPr lang="en-GB" sz="3200" dirty="0">
                <a:latin typeface="Comic Sans MS" charset="0"/>
                <a:ea typeface="Comic Sans MS" charset="0"/>
                <a:cs typeface="Comic Sans MS" charset="0"/>
              </a:rPr>
              <a:t>B</a:t>
            </a:r>
            <a:r>
              <a:rPr lang="en-GB" sz="3200" dirty="0" smtClean="0">
                <a:latin typeface="Comic Sans MS" charset="0"/>
                <a:ea typeface="Comic Sans MS" charset="0"/>
                <a:cs typeface="Comic Sans MS" charset="0"/>
              </a:rPr>
              <a:t>ut the South Pole is a lot colder than the North Pole</a:t>
            </a:r>
            <a:endParaRPr lang="en-GB" sz="3200" dirty="0">
              <a:latin typeface="Comic Sans MS" charset="0"/>
              <a:ea typeface="Comic Sans MS" charset="0"/>
              <a:cs typeface="Comic Sans M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74" y="0"/>
            <a:ext cx="6858000" cy="6858000"/>
          </a:xfrm>
          <a:prstGeom prst="rect">
            <a:avLst/>
          </a:prstGeom>
        </p:spPr>
      </p:pic>
      <p:sp>
        <p:nvSpPr>
          <p:cNvPr id="6" name="TextBox 5"/>
          <p:cNvSpPr txBox="1"/>
          <p:nvPr/>
        </p:nvSpPr>
        <p:spPr>
          <a:xfrm>
            <a:off x="4468761" y="6592529"/>
            <a:ext cx="1769807" cy="230832"/>
          </a:xfrm>
          <a:prstGeom prst="rect">
            <a:avLst/>
          </a:prstGeom>
          <a:noFill/>
        </p:spPr>
        <p:txBody>
          <a:bodyPr wrap="square" rtlCol="0">
            <a:spAutoFit/>
          </a:bodyPr>
          <a:lstStyle/>
          <a:p>
            <a:r>
              <a:rPr lang="en-GB" sz="900" dirty="0" smtClean="0"/>
              <a:t>Photo: Christopher Michel</a:t>
            </a:r>
            <a:endParaRPr lang="en-GB" sz="900" dirty="0"/>
          </a:p>
        </p:txBody>
      </p:sp>
      <p:sp>
        <p:nvSpPr>
          <p:cNvPr id="10" name="Left Arrow 9"/>
          <p:cNvSpPr/>
          <p:nvPr/>
        </p:nvSpPr>
        <p:spPr>
          <a:xfrm>
            <a:off x="5766619" y="3008671"/>
            <a:ext cx="855407" cy="501445"/>
          </a:xfrm>
          <a:prstGeom prst="left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187830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5875"/>
            <a:ext cx="9144000" cy="5572125"/>
          </a:xfrm>
          <a:prstGeom prst="rect">
            <a:avLst/>
          </a:prstGeom>
        </p:spPr>
      </p:pic>
      <p:sp>
        <p:nvSpPr>
          <p:cNvPr id="5" name="TextBox 4"/>
          <p:cNvSpPr txBox="1"/>
          <p:nvPr/>
        </p:nvSpPr>
        <p:spPr>
          <a:xfrm>
            <a:off x="6835515" y="6520721"/>
            <a:ext cx="2023671" cy="215444"/>
          </a:xfrm>
          <a:prstGeom prst="rect">
            <a:avLst/>
          </a:prstGeom>
          <a:noFill/>
        </p:spPr>
        <p:txBody>
          <a:bodyPr wrap="square" rtlCol="0">
            <a:spAutoFit/>
          </a:bodyPr>
          <a:lstStyle/>
          <a:p>
            <a:r>
              <a:rPr lang="en-GB" sz="800" dirty="0" smtClean="0">
                <a:solidFill>
                  <a:schemeClr val="bg1"/>
                </a:solidFill>
              </a:rPr>
              <a:t>Photo: NASA Goddard Space Flight Centre</a:t>
            </a:r>
            <a:endParaRPr lang="en-GB" sz="800" dirty="0">
              <a:solidFill>
                <a:schemeClr val="bg1"/>
              </a:solidFill>
            </a:endParaRPr>
          </a:p>
        </p:txBody>
      </p:sp>
      <p:sp>
        <p:nvSpPr>
          <p:cNvPr id="6" name="TextBox 5"/>
          <p:cNvSpPr txBox="1"/>
          <p:nvPr/>
        </p:nvSpPr>
        <p:spPr>
          <a:xfrm>
            <a:off x="104931" y="104931"/>
            <a:ext cx="8904158" cy="1077218"/>
          </a:xfrm>
          <a:prstGeom prst="rect">
            <a:avLst/>
          </a:prstGeom>
          <a:noFill/>
        </p:spPr>
        <p:txBody>
          <a:bodyPr wrap="square" rtlCol="0">
            <a:spAutoFit/>
          </a:bodyPr>
          <a:lstStyle/>
          <a:p>
            <a:pPr algn="ctr"/>
            <a:r>
              <a:rPr lang="en-GB" sz="3200" dirty="0" smtClean="0">
                <a:latin typeface="Comic Sans MS" charset="0"/>
                <a:ea typeface="Comic Sans MS" charset="0"/>
                <a:cs typeface="Comic Sans MS" charset="0"/>
              </a:rPr>
              <a:t>In 2002, the Larsen B ice shelf collapsed dramatically into the Weddell Sea</a:t>
            </a:r>
            <a:endParaRPr lang="en-GB" sz="3200" dirty="0">
              <a:latin typeface="Comic Sans MS" charset="0"/>
              <a:ea typeface="Comic Sans MS" charset="0"/>
              <a:cs typeface="Comic Sans MS" charset="0"/>
            </a:endParaRPr>
          </a:p>
        </p:txBody>
      </p:sp>
    </p:spTree>
    <p:extLst>
      <p:ext uri="{BB962C8B-B14F-4D97-AF65-F5344CB8AC3E}">
        <p14:creationId xmlns:p14="http://schemas.microsoft.com/office/powerpoint/2010/main" val="18304304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17" b="2297"/>
          <a:stretch/>
        </p:blipFill>
        <p:spPr>
          <a:xfrm>
            <a:off x="0" y="964311"/>
            <a:ext cx="9144000" cy="5923669"/>
          </a:xfrm>
          <a:prstGeom prst="rect">
            <a:avLst/>
          </a:prstGeom>
        </p:spPr>
      </p:pic>
      <p:sp>
        <p:nvSpPr>
          <p:cNvPr id="5" name="TextBox 4"/>
          <p:cNvSpPr txBox="1"/>
          <p:nvPr/>
        </p:nvSpPr>
        <p:spPr>
          <a:xfrm>
            <a:off x="0" y="89940"/>
            <a:ext cx="9144000" cy="769441"/>
          </a:xfrm>
          <a:prstGeom prst="rect">
            <a:avLst/>
          </a:prstGeom>
          <a:noFill/>
        </p:spPr>
        <p:txBody>
          <a:bodyPr wrap="square" rtlCol="0">
            <a:spAutoFit/>
          </a:bodyPr>
          <a:lstStyle/>
          <a:p>
            <a:pPr algn="ctr"/>
            <a:r>
              <a:rPr lang="en-GB" sz="2200" dirty="0" smtClean="0">
                <a:latin typeface="Comic Sans MS" charset="0"/>
                <a:ea typeface="Comic Sans MS" charset="0"/>
                <a:cs typeface="Comic Sans MS" charset="0"/>
              </a:rPr>
              <a:t>In 2010 a section of the Larsen C ice shelf started to break off.    It finally broke off in July 2017, making the world’s largest iceberg</a:t>
            </a:r>
            <a:endParaRPr lang="en-GB" sz="2200" dirty="0">
              <a:latin typeface="Comic Sans MS" charset="0"/>
              <a:ea typeface="Comic Sans MS" charset="0"/>
              <a:cs typeface="Comic Sans MS" charset="0"/>
            </a:endParaRPr>
          </a:p>
        </p:txBody>
      </p:sp>
    </p:spTree>
    <p:extLst>
      <p:ext uri="{BB962C8B-B14F-4D97-AF65-F5344CB8AC3E}">
        <p14:creationId xmlns:p14="http://schemas.microsoft.com/office/powerpoint/2010/main" val="8004734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286" b="14396"/>
          <a:stretch/>
        </p:blipFill>
        <p:spPr>
          <a:xfrm>
            <a:off x="0" y="1212574"/>
            <a:ext cx="9144000" cy="5645426"/>
          </a:xfrm>
          <a:prstGeom prst="rect">
            <a:avLst/>
          </a:prstGeom>
        </p:spPr>
      </p:pic>
      <p:sp>
        <p:nvSpPr>
          <p:cNvPr id="5" name="TextBox 4"/>
          <p:cNvSpPr txBox="1"/>
          <p:nvPr/>
        </p:nvSpPr>
        <p:spPr>
          <a:xfrm>
            <a:off x="8203095" y="6533321"/>
            <a:ext cx="1351722" cy="230832"/>
          </a:xfrm>
          <a:prstGeom prst="rect">
            <a:avLst/>
          </a:prstGeom>
          <a:noFill/>
        </p:spPr>
        <p:txBody>
          <a:bodyPr wrap="square" rtlCol="0">
            <a:spAutoFit/>
          </a:bodyPr>
          <a:lstStyle/>
          <a:p>
            <a:r>
              <a:rPr lang="en-GB" sz="900" dirty="0" smtClean="0"/>
              <a:t>Photo: Cedar</a:t>
            </a:r>
            <a:endParaRPr lang="en-GB" sz="900" dirty="0"/>
          </a:p>
        </p:txBody>
      </p:sp>
      <p:sp>
        <p:nvSpPr>
          <p:cNvPr id="6" name="TextBox 5"/>
          <p:cNvSpPr txBox="1"/>
          <p:nvPr/>
        </p:nvSpPr>
        <p:spPr>
          <a:xfrm>
            <a:off x="331304" y="12245"/>
            <a:ext cx="8362122" cy="1200329"/>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There’s been no significant ice loss from continental Antarctica - it’s so cold here that even if temperatures rise a few degrees there still wouldn’t be any melting</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2572477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19270"/>
            <a:ext cx="4015409" cy="369332"/>
          </a:xfrm>
          <a:prstGeom prst="rect">
            <a:avLst/>
          </a:prstGeom>
          <a:solidFill>
            <a:schemeClr val="bg1"/>
          </a:solidFill>
        </p:spPr>
        <p:txBody>
          <a:bodyPr wrap="square" rtlCol="0">
            <a:spAutoFit/>
          </a:bodyPr>
          <a:lstStyle/>
          <a:p>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6" y="2743200"/>
            <a:ext cx="3446145" cy="4114800"/>
          </a:xfrm>
          <a:prstGeom prst="rect">
            <a:avLst/>
          </a:prstGeom>
        </p:spPr>
      </p:pic>
      <p:sp>
        <p:nvSpPr>
          <p:cNvPr id="8" name="TextBox 7"/>
          <p:cNvSpPr txBox="1"/>
          <p:nvPr/>
        </p:nvSpPr>
        <p:spPr>
          <a:xfrm>
            <a:off x="2007704" y="6600854"/>
            <a:ext cx="1577008" cy="215444"/>
          </a:xfrm>
          <a:prstGeom prst="rect">
            <a:avLst/>
          </a:prstGeom>
          <a:noFill/>
        </p:spPr>
        <p:txBody>
          <a:bodyPr wrap="square" rtlCol="0">
            <a:spAutoFit/>
          </a:bodyPr>
          <a:lstStyle/>
          <a:p>
            <a:r>
              <a:rPr lang="en-GB" sz="800" dirty="0" smtClean="0"/>
              <a:t>Photo: Christopher Michel</a:t>
            </a:r>
            <a:endParaRPr lang="en-GB" sz="800"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10991"/>
          <a:stretch/>
        </p:blipFill>
        <p:spPr>
          <a:xfrm>
            <a:off x="3048000" y="1257216"/>
            <a:ext cx="4499429" cy="24655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3217" y="3525569"/>
            <a:ext cx="4770783" cy="3183007"/>
          </a:xfrm>
          <a:prstGeom prst="rect">
            <a:avLst/>
          </a:prstGeom>
        </p:spPr>
      </p:pic>
      <p:sp>
        <p:nvSpPr>
          <p:cNvPr id="10" name="TextBox 9"/>
          <p:cNvSpPr txBox="1"/>
          <p:nvPr/>
        </p:nvSpPr>
        <p:spPr>
          <a:xfrm>
            <a:off x="4394255" y="6385410"/>
            <a:ext cx="1059594" cy="215444"/>
          </a:xfrm>
          <a:prstGeom prst="rect">
            <a:avLst/>
          </a:prstGeom>
          <a:noFill/>
        </p:spPr>
        <p:txBody>
          <a:bodyPr wrap="square" rtlCol="0">
            <a:spAutoFit/>
          </a:bodyPr>
          <a:lstStyle/>
          <a:p>
            <a:r>
              <a:rPr lang="en-GB" sz="800" dirty="0" smtClean="0"/>
              <a:t>Photo: Michael Sale</a:t>
            </a:r>
            <a:endParaRPr lang="en-GB" sz="800" dirty="0"/>
          </a:p>
        </p:txBody>
      </p:sp>
      <p:sp>
        <p:nvSpPr>
          <p:cNvPr id="12" name="TextBox 11"/>
          <p:cNvSpPr txBox="1"/>
          <p:nvPr/>
        </p:nvSpPr>
        <p:spPr>
          <a:xfrm>
            <a:off x="3128641" y="3310125"/>
            <a:ext cx="1306285" cy="215444"/>
          </a:xfrm>
          <a:prstGeom prst="rect">
            <a:avLst/>
          </a:prstGeom>
          <a:noFill/>
        </p:spPr>
        <p:txBody>
          <a:bodyPr wrap="square" rtlCol="0">
            <a:spAutoFit/>
          </a:bodyPr>
          <a:lstStyle/>
          <a:p>
            <a:r>
              <a:rPr lang="en-GB" sz="800" dirty="0" smtClean="0"/>
              <a:t>Photo: Christopher Michel</a:t>
            </a:r>
            <a:endParaRPr lang="en-GB" sz="800" dirty="0"/>
          </a:p>
        </p:txBody>
      </p:sp>
      <p:sp>
        <p:nvSpPr>
          <p:cNvPr id="13" name="TextBox 12"/>
          <p:cNvSpPr txBox="1"/>
          <p:nvPr/>
        </p:nvSpPr>
        <p:spPr>
          <a:xfrm>
            <a:off x="0" y="187074"/>
            <a:ext cx="9144000" cy="800219"/>
          </a:xfrm>
          <a:prstGeom prst="rect">
            <a:avLst/>
          </a:prstGeom>
          <a:noFill/>
        </p:spPr>
        <p:txBody>
          <a:bodyPr wrap="square" rtlCol="0">
            <a:spAutoFit/>
          </a:bodyPr>
          <a:lstStyle/>
          <a:p>
            <a:pPr algn="ctr"/>
            <a:r>
              <a:rPr lang="en-GB" sz="2300" dirty="0" smtClean="0">
                <a:latin typeface="Comic Sans MS" charset="0"/>
                <a:ea typeface="Comic Sans MS" charset="0"/>
                <a:cs typeface="Comic Sans MS" charset="0"/>
              </a:rPr>
              <a:t>Krill is vital to the Antarctic food web.  Whales, penguins, seals and fish all feed on it, so a decline could seriously threaten them</a:t>
            </a:r>
            <a:endParaRPr lang="en-GB" sz="2300" dirty="0">
              <a:latin typeface="Comic Sans MS" charset="0"/>
              <a:ea typeface="Comic Sans MS" charset="0"/>
              <a:cs typeface="Comic Sans MS" charset="0"/>
            </a:endParaRPr>
          </a:p>
        </p:txBody>
      </p:sp>
    </p:spTree>
    <p:extLst>
      <p:ext uri="{BB962C8B-B14F-4D97-AF65-F5344CB8AC3E}">
        <p14:creationId xmlns:p14="http://schemas.microsoft.com/office/powerpoint/2010/main" val="2913737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2620" b="8406"/>
          <a:stretch/>
        </p:blipFill>
        <p:spPr>
          <a:xfrm>
            <a:off x="0" y="930604"/>
            <a:ext cx="9144000" cy="5927397"/>
          </a:xfrm>
          <a:prstGeom prst="rect">
            <a:avLst/>
          </a:prstGeom>
        </p:spPr>
      </p:pic>
      <p:sp>
        <p:nvSpPr>
          <p:cNvPr id="6" name="TextBox 5"/>
          <p:cNvSpPr txBox="1"/>
          <p:nvPr/>
        </p:nvSpPr>
        <p:spPr>
          <a:xfrm>
            <a:off x="7142922" y="6453809"/>
            <a:ext cx="1484243" cy="230832"/>
          </a:xfrm>
          <a:prstGeom prst="rect">
            <a:avLst/>
          </a:prstGeom>
          <a:noFill/>
        </p:spPr>
        <p:txBody>
          <a:bodyPr wrap="square" rtlCol="0">
            <a:spAutoFit/>
          </a:bodyPr>
          <a:lstStyle/>
          <a:p>
            <a:r>
              <a:rPr lang="en-GB" sz="900" dirty="0" smtClean="0">
                <a:solidFill>
                  <a:schemeClr val="bg1"/>
                </a:solidFill>
              </a:rPr>
              <a:t>Photo: Murray Foubister</a:t>
            </a:r>
            <a:endParaRPr lang="en-GB" sz="900" dirty="0">
              <a:solidFill>
                <a:schemeClr val="bg1"/>
              </a:solidFill>
            </a:endParaRPr>
          </a:p>
        </p:txBody>
      </p:sp>
      <p:sp>
        <p:nvSpPr>
          <p:cNvPr id="2" name="TextBox 1"/>
          <p:cNvSpPr txBox="1"/>
          <p:nvPr/>
        </p:nvSpPr>
        <p:spPr>
          <a:xfrm>
            <a:off x="145774" y="73103"/>
            <a:ext cx="8587408" cy="830997"/>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On the Antarctic Peninsula, loss of sea ice has led to a decline in the number of adélie penguins</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1321276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740"/>
            <a:ext cx="9144000" cy="1143000"/>
          </a:xfrm>
        </p:spPr>
        <p:txBody>
          <a:bodyPr>
            <a:noAutofit/>
          </a:bodyPr>
          <a:lstStyle/>
          <a:p>
            <a:r>
              <a:rPr lang="en-US" sz="2400" dirty="0" smtClean="0">
                <a:latin typeface="Comic Sans MS" charset="0"/>
                <a:ea typeface="Comic Sans MS" charset="0"/>
                <a:cs typeface="Comic Sans MS" charset="0"/>
              </a:rPr>
              <a:t>Scientists estimate that if all the ice in Antarctica melted, sea levels around the world would rise by over 60 metres</a:t>
            </a:r>
            <a:endParaRPr lang="en-US" sz="2400"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 b="19074"/>
          <a:stretch/>
        </p:blipFill>
        <p:spPr>
          <a:xfrm>
            <a:off x="-121709" y="1234174"/>
            <a:ext cx="9265709" cy="5623826"/>
          </a:xfrm>
        </p:spPr>
      </p:pic>
      <p:sp>
        <p:nvSpPr>
          <p:cNvPr id="5" name="TextBox 4"/>
          <p:cNvSpPr txBox="1"/>
          <p:nvPr/>
        </p:nvSpPr>
        <p:spPr>
          <a:xfrm>
            <a:off x="7841226" y="6381136"/>
            <a:ext cx="1091381" cy="230832"/>
          </a:xfrm>
          <a:prstGeom prst="rect">
            <a:avLst/>
          </a:prstGeom>
          <a:noFill/>
        </p:spPr>
        <p:txBody>
          <a:bodyPr wrap="square" rtlCol="0">
            <a:spAutoFit/>
          </a:bodyPr>
          <a:lstStyle/>
          <a:p>
            <a:r>
              <a:rPr lang="en-GB" sz="900" dirty="0" smtClean="0"/>
              <a:t>Photo: Tim Ellis</a:t>
            </a:r>
            <a:endParaRPr lang="en-GB" sz="900" dirty="0"/>
          </a:p>
        </p:txBody>
      </p:sp>
    </p:spTree>
    <p:extLst>
      <p:ext uri="{BB962C8B-B14F-4D97-AF65-F5344CB8AC3E}">
        <p14:creationId xmlns:p14="http://schemas.microsoft.com/office/powerpoint/2010/main" val="6596265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3430"/>
            <a:ext cx="9144000" cy="5134570"/>
          </a:xfrm>
          <a:prstGeom prst="rect">
            <a:avLst/>
          </a:prstGeom>
        </p:spPr>
      </p:pic>
      <p:sp>
        <p:nvSpPr>
          <p:cNvPr id="6" name="TextBox 5"/>
          <p:cNvSpPr txBox="1"/>
          <p:nvPr/>
        </p:nvSpPr>
        <p:spPr>
          <a:xfrm>
            <a:off x="216976" y="163295"/>
            <a:ext cx="8663553" cy="1431161"/>
          </a:xfrm>
          <a:prstGeom prst="rect">
            <a:avLst/>
          </a:prstGeom>
          <a:noFill/>
        </p:spPr>
        <p:txBody>
          <a:bodyPr wrap="square" rtlCol="0">
            <a:spAutoFit/>
          </a:bodyPr>
          <a:lstStyle/>
          <a:p>
            <a:pPr algn="ctr"/>
            <a:r>
              <a:rPr lang="en-GB" sz="2900" dirty="0" smtClean="0">
                <a:latin typeface="Comic Sans MS" charset="0"/>
                <a:ea typeface="Comic Sans MS" charset="0"/>
                <a:cs typeface="Comic Sans MS" charset="0"/>
              </a:rPr>
              <a:t>The melt rate of West Antarctica’s Thwaites Glacier is an important concern as it is currently responsible for about 1% of global sea level rise</a:t>
            </a:r>
            <a:endParaRPr lang="en-GB" sz="2900" dirty="0">
              <a:latin typeface="Comic Sans MS" charset="0"/>
              <a:ea typeface="Comic Sans MS" charset="0"/>
              <a:cs typeface="Comic Sans MS" charset="0"/>
            </a:endParaRPr>
          </a:p>
        </p:txBody>
      </p:sp>
      <p:sp>
        <p:nvSpPr>
          <p:cNvPr id="7" name="TextBox 6"/>
          <p:cNvSpPr txBox="1"/>
          <p:nvPr/>
        </p:nvSpPr>
        <p:spPr>
          <a:xfrm>
            <a:off x="6758609" y="6467061"/>
            <a:ext cx="2252869" cy="230832"/>
          </a:xfrm>
          <a:prstGeom prst="rect">
            <a:avLst/>
          </a:prstGeom>
          <a:noFill/>
        </p:spPr>
        <p:txBody>
          <a:bodyPr wrap="square" rtlCol="0">
            <a:spAutoFit/>
          </a:bodyPr>
          <a:lstStyle/>
          <a:p>
            <a:r>
              <a:rPr lang="en-GB" sz="900" dirty="0" smtClean="0"/>
              <a:t>Photo: NASA’s Marshall Space Flight Centre</a:t>
            </a:r>
            <a:endParaRPr lang="en-GB" sz="900" dirty="0"/>
          </a:p>
        </p:txBody>
      </p:sp>
    </p:spTree>
    <p:extLst>
      <p:ext uri="{BB962C8B-B14F-4D97-AF65-F5344CB8AC3E}">
        <p14:creationId xmlns:p14="http://schemas.microsoft.com/office/powerpoint/2010/main" val="8941223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064"/>
          <a:stretch/>
        </p:blipFill>
        <p:spPr>
          <a:xfrm>
            <a:off x="1" y="1124674"/>
            <a:ext cx="9144000" cy="5733326"/>
          </a:xfrm>
          <a:prstGeom prst="rect">
            <a:avLst/>
          </a:prstGeom>
        </p:spPr>
      </p:pic>
      <p:sp>
        <p:nvSpPr>
          <p:cNvPr id="5" name="TextBox 4"/>
          <p:cNvSpPr txBox="1"/>
          <p:nvPr/>
        </p:nvSpPr>
        <p:spPr>
          <a:xfrm>
            <a:off x="7300686" y="6627168"/>
            <a:ext cx="2249714" cy="230832"/>
          </a:xfrm>
          <a:prstGeom prst="rect">
            <a:avLst/>
          </a:prstGeom>
          <a:noFill/>
        </p:spPr>
        <p:txBody>
          <a:bodyPr wrap="square" rtlCol="0">
            <a:spAutoFit/>
          </a:bodyPr>
          <a:lstStyle/>
          <a:p>
            <a:r>
              <a:rPr lang="en-GB" sz="900" dirty="0" smtClean="0">
                <a:solidFill>
                  <a:schemeClr val="bg1"/>
                </a:solidFill>
              </a:rPr>
              <a:t>Photo: Scott Ableman</a:t>
            </a:r>
            <a:endParaRPr lang="en-GB" sz="900" dirty="0">
              <a:solidFill>
                <a:schemeClr val="bg1"/>
              </a:solidFill>
            </a:endParaRPr>
          </a:p>
        </p:txBody>
      </p:sp>
      <p:sp>
        <p:nvSpPr>
          <p:cNvPr id="6" name="TextBox 5"/>
          <p:cNvSpPr txBox="1"/>
          <p:nvPr/>
        </p:nvSpPr>
        <p:spPr>
          <a:xfrm>
            <a:off x="130629" y="174171"/>
            <a:ext cx="8868228" cy="800219"/>
          </a:xfrm>
          <a:prstGeom prst="rect">
            <a:avLst/>
          </a:prstGeom>
          <a:noFill/>
        </p:spPr>
        <p:txBody>
          <a:bodyPr wrap="square" rtlCol="0">
            <a:spAutoFit/>
          </a:bodyPr>
          <a:lstStyle/>
          <a:p>
            <a:pPr algn="ctr"/>
            <a:r>
              <a:rPr lang="en-US" sz="2300" dirty="0">
                <a:latin typeface="Comic Sans MS" charset="0"/>
                <a:ea typeface="Comic Sans MS" charset="0"/>
                <a:cs typeface="Comic Sans MS" charset="0"/>
              </a:rPr>
              <a:t>In the </a:t>
            </a:r>
            <a:r>
              <a:rPr lang="en-US" sz="2300" dirty="0" smtClean="0">
                <a:latin typeface="Comic Sans MS" charset="0"/>
                <a:ea typeface="Comic Sans MS" charset="0"/>
                <a:cs typeface="Comic Sans MS" charset="0"/>
              </a:rPr>
              <a:t>2018-19 </a:t>
            </a:r>
            <a:r>
              <a:rPr lang="en-US" sz="2300" dirty="0">
                <a:latin typeface="Comic Sans MS" charset="0"/>
                <a:ea typeface="Comic Sans MS" charset="0"/>
                <a:cs typeface="Comic Sans MS" charset="0"/>
              </a:rPr>
              <a:t>season, </a:t>
            </a:r>
            <a:r>
              <a:rPr lang="en-US" sz="2300">
                <a:latin typeface="Comic Sans MS" charset="0"/>
                <a:ea typeface="Comic Sans MS" charset="0"/>
                <a:cs typeface="Comic Sans MS" charset="0"/>
              </a:rPr>
              <a:t>over </a:t>
            </a:r>
            <a:r>
              <a:rPr lang="en-US" sz="2300" smtClean="0">
                <a:latin typeface="Comic Sans MS" charset="0"/>
                <a:ea typeface="Comic Sans MS" charset="0"/>
                <a:cs typeface="Comic Sans MS" charset="0"/>
              </a:rPr>
              <a:t>56,000 </a:t>
            </a:r>
            <a:r>
              <a:rPr lang="en-US" sz="2300" dirty="0">
                <a:latin typeface="Comic Sans MS" charset="0"/>
                <a:ea typeface="Comic Sans MS" charset="0"/>
                <a:cs typeface="Comic Sans MS" charset="0"/>
              </a:rPr>
              <a:t>tourists visited Antarctica</a:t>
            </a:r>
            <a:r>
              <a:rPr lang="en-US" sz="2300" dirty="0" smtClean="0">
                <a:latin typeface="Comic Sans MS" charset="0"/>
                <a:ea typeface="Comic Sans MS" charset="0"/>
                <a:cs typeface="Comic Sans MS" charset="0"/>
              </a:rPr>
              <a:t>.  Visitors can cause erosion and can disturb breeding birds </a:t>
            </a:r>
            <a:endParaRPr lang="en-GB" sz="2300" dirty="0">
              <a:latin typeface="Comic Sans MS" charset="0"/>
              <a:ea typeface="Comic Sans MS" charset="0"/>
              <a:cs typeface="Comic Sans MS" charset="0"/>
            </a:endParaRPr>
          </a:p>
        </p:txBody>
      </p:sp>
    </p:spTree>
    <p:extLst>
      <p:ext uri="{BB962C8B-B14F-4D97-AF65-F5344CB8AC3E}">
        <p14:creationId xmlns:p14="http://schemas.microsoft.com/office/powerpoint/2010/main" val="9515516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78" y="214906"/>
            <a:ext cx="8772041" cy="1143000"/>
          </a:xfrm>
        </p:spPr>
        <p:txBody>
          <a:bodyPr>
            <a:noAutofit/>
          </a:bodyPr>
          <a:lstStyle/>
          <a:p>
            <a:r>
              <a:rPr lang="en-GB" sz="2600" dirty="0" smtClean="0">
                <a:latin typeface="Comic Sans MS" charset="0"/>
                <a:ea typeface="Comic Sans MS" charset="0"/>
                <a:cs typeface="Comic Sans MS" charset="0"/>
              </a:rPr>
              <a:t>Oil spills are an increasing form of pollution in Antarctica and are potentially disastrous for animal life</a:t>
            </a:r>
            <a:endParaRPr lang="en-GB" sz="2600"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66287"/>
            <a:ext cx="9201857" cy="5391713"/>
          </a:xfrm>
        </p:spPr>
      </p:pic>
      <p:sp>
        <p:nvSpPr>
          <p:cNvPr id="5" name="TextBox 4"/>
          <p:cNvSpPr txBox="1"/>
          <p:nvPr/>
        </p:nvSpPr>
        <p:spPr>
          <a:xfrm>
            <a:off x="457200" y="6518787"/>
            <a:ext cx="1371600" cy="230832"/>
          </a:xfrm>
          <a:prstGeom prst="rect">
            <a:avLst/>
          </a:prstGeom>
          <a:noFill/>
        </p:spPr>
        <p:txBody>
          <a:bodyPr wrap="square" rtlCol="0">
            <a:spAutoFit/>
          </a:bodyPr>
          <a:lstStyle/>
          <a:p>
            <a:r>
              <a:rPr lang="en-GB" sz="900" dirty="0" smtClean="0"/>
              <a:t>Photo: Gilad Rom</a:t>
            </a:r>
            <a:endParaRPr lang="en-GB" sz="900" dirty="0"/>
          </a:p>
        </p:txBody>
      </p:sp>
    </p:spTree>
    <p:extLst>
      <p:ext uri="{BB962C8B-B14F-4D97-AF65-F5344CB8AC3E}">
        <p14:creationId xmlns:p14="http://schemas.microsoft.com/office/powerpoint/2010/main" val="20442919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5480"/>
          <a:stretch/>
        </p:blipFill>
        <p:spPr>
          <a:xfrm>
            <a:off x="0" y="1110072"/>
            <a:ext cx="9144000" cy="5747928"/>
          </a:xfrm>
          <a:prstGeom prst="rect">
            <a:avLst/>
          </a:prstGeom>
        </p:spPr>
      </p:pic>
      <p:sp>
        <p:nvSpPr>
          <p:cNvPr id="8" name="TextBox 7"/>
          <p:cNvSpPr txBox="1"/>
          <p:nvPr/>
        </p:nvSpPr>
        <p:spPr>
          <a:xfrm>
            <a:off x="7361694" y="6524785"/>
            <a:ext cx="1456841" cy="230832"/>
          </a:xfrm>
          <a:prstGeom prst="rect">
            <a:avLst/>
          </a:prstGeom>
          <a:noFill/>
        </p:spPr>
        <p:txBody>
          <a:bodyPr wrap="square" rtlCol="0">
            <a:spAutoFit/>
          </a:bodyPr>
          <a:lstStyle/>
          <a:p>
            <a:r>
              <a:rPr lang="en-GB" sz="900" dirty="0" smtClean="0">
                <a:solidFill>
                  <a:schemeClr val="bg1"/>
                </a:solidFill>
              </a:rPr>
              <a:t>Photo: NOAA Photo Library</a:t>
            </a:r>
            <a:endParaRPr lang="en-GB" sz="900" dirty="0">
              <a:solidFill>
                <a:schemeClr val="bg1"/>
              </a:solidFill>
            </a:endParaRPr>
          </a:p>
        </p:txBody>
      </p:sp>
      <p:sp>
        <p:nvSpPr>
          <p:cNvPr id="9" name="TextBox 8"/>
          <p:cNvSpPr txBox="1"/>
          <p:nvPr/>
        </p:nvSpPr>
        <p:spPr>
          <a:xfrm>
            <a:off x="154983" y="115137"/>
            <a:ext cx="8803038" cy="892552"/>
          </a:xfrm>
          <a:prstGeom prst="rect">
            <a:avLst/>
          </a:prstGeom>
          <a:noFill/>
        </p:spPr>
        <p:txBody>
          <a:bodyPr wrap="square" rtlCol="0">
            <a:spAutoFit/>
          </a:bodyPr>
          <a:lstStyle/>
          <a:p>
            <a:pPr algn="ctr"/>
            <a:r>
              <a:rPr lang="en-GB" sz="2600" dirty="0" smtClean="0">
                <a:latin typeface="Comic Sans MS" charset="0"/>
                <a:ea typeface="Comic Sans MS" charset="0"/>
                <a:cs typeface="Comic Sans MS" charset="0"/>
              </a:rPr>
              <a:t>Krill populations are in danger from the growing demand for health supplements and food for fish farms</a:t>
            </a:r>
            <a:endParaRPr lang="en-GB" sz="2600" dirty="0">
              <a:latin typeface="Comic Sans MS" charset="0"/>
              <a:ea typeface="Comic Sans MS" charset="0"/>
              <a:cs typeface="Comic Sans MS" charset="0"/>
            </a:endParaRPr>
          </a:p>
        </p:txBody>
      </p:sp>
    </p:spTree>
    <p:extLst>
      <p:ext uri="{BB962C8B-B14F-4D97-AF65-F5344CB8AC3E}">
        <p14:creationId xmlns:p14="http://schemas.microsoft.com/office/powerpoint/2010/main" val="194406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29" y="274638"/>
            <a:ext cx="8716297" cy="1406678"/>
          </a:xfrm>
        </p:spPr>
        <p:txBody>
          <a:bodyPr>
            <a:noAutofit/>
          </a:bodyPr>
          <a:lstStyle/>
          <a:p>
            <a:r>
              <a:rPr lang="en-US" sz="3000" dirty="0">
                <a:latin typeface="Comic Sans MS" charset="0"/>
                <a:ea typeface="Comic Sans MS" charset="0"/>
                <a:cs typeface="Comic Sans MS" charset="0"/>
              </a:rPr>
              <a:t>At the </a:t>
            </a:r>
            <a:r>
              <a:rPr lang="en-US" sz="3000" dirty="0" smtClean="0">
                <a:latin typeface="Comic Sans MS" charset="0"/>
                <a:ea typeface="Comic Sans MS" charset="0"/>
                <a:cs typeface="Comic Sans MS" charset="0"/>
              </a:rPr>
              <a:t>Poles, </a:t>
            </a:r>
            <a:r>
              <a:rPr lang="en-US" sz="3000" dirty="0">
                <a:latin typeface="Comic Sans MS" charset="0"/>
                <a:ea typeface="Comic Sans MS" charset="0"/>
                <a:cs typeface="Comic Sans MS" charset="0"/>
              </a:rPr>
              <a:t>the sun’s rays strike the Earth at a very low </a:t>
            </a:r>
            <a:r>
              <a:rPr lang="en-US" sz="3000" dirty="0" smtClean="0">
                <a:latin typeface="Comic Sans MS" charset="0"/>
                <a:ea typeface="Comic Sans MS" charset="0"/>
                <a:cs typeface="Comic Sans MS" charset="0"/>
              </a:rPr>
              <a:t>angle </a:t>
            </a:r>
            <a:r>
              <a:rPr lang="en-US" sz="3000" dirty="0">
                <a:latin typeface="Comic Sans MS" charset="0"/>
                <a:ea typeface="Comic Sans MS" charset="0"/>
                <a:cs typeface="Comic Sans MS" charset="0"/>
              </a:rPr>
              <a:t>so they are spread out over a greater </a:t>
            </a:r>
            <a:r>
              <a:rPr lang="en-US" sz="3000" dirty="0" smtClean="0">
                <a:latin typeface="Comic Sans MS" charset="0"/>
                <a:ea typeface="Comic Sans MS" charset="0"/>
                <a:cs typeface="Comic Sans MS" charset="0"/>
              </a:rPr>
              <a:t>area and temperatures are very low </a:t>
            </a:r>
            <a:endParaRPr lang="en-GB" sz="3000" dirty="0">
              <a:latin typeface="Comic Sans MS" charset="0"/>
              <a:ea typeface="Comic Sans MS" charset="0"/>
              <a:cs typeface="Comic Sans MS"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5713" b="25807"/>
          <a:stretch/>
        </p:blipFill>
        <p:spPr>
          <a:xfrm>
            <a:off x="59422" y="1902542"/>
            <a:ext cx="9084578" cy="4955458"/>
          </a:xfrm>
          <a:prstGeom prst="rect">
            <a:avLst/>
          </a:prstGeom>
        </p:spPr>
      </p:pic>
    </p:spTree>
    <p:extLst>
      <p:ext uri="{BB962C8B-B14F-4D97-AF65-F5344CB8AC3E}">
        <p14:creationId xmlns:p14="http://schemas.microsoft.com/office/powerpoint/2010/main" val="2254330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85"/>
            <a:ext cx="4573585" cy="6852015"/>
          </a:xfrm>
          <a:prstGeom prst="rect">
            <a:avLst/>
          </a:prstGeom>
        </p:spPr>
      </p:pic>
      <p:sp>
        <p:nvSpPr>
          <p:cNvPr id="5" name="TextBox 4"/>
          <p:cNvSpPr txBox="1"/>
          <p:nvPr/>
        </p:nvSpPr>
        <p:spPr>
          <a:xfrm>
            <a:off x="4726983" y="582838"/>
            <a:ext cx="4262034" cy="1815882"/>
          </a:xfrm>
          <a:prstGeom prst="rect">
            <a:avLst/>
          </a:prstGeom>
          <a:noFill/>
        </p:spPr>
        <p:txBody>
          <a:bodyPr wrap="square" rtlCol="0">
            <a:spAutoFit/>
          </a:bodyPr>
          <a:lstStyle/>
          <a:p>
            <a:r>
              <a:rPr lang="en-GB" sz="2700" dirty="0" smtClean="0">
                <a:latin typeface="Comic Sans MS" charset="0"/>
                <a:ea typeface="Comic Sans MS" charset="0"/>
                <a:cs typeface="Comic Sans MS" charset="0"/>
              </a:rPr>
              <a:t>The Polar Code aims to minimise the impact of shipping operations on the pristine polar regions</a:t>
            </a:r>
            <a:endParaRPr lang="en-GB" sz="2700" dirty="0">
              <a:latin typeface="Comic Sans MS" charset="0"/>
              <a:ea typeface="Comic Sans MS" charset="0"/>
              <a:cs typeface="Comic Sans MS" charset="0"/>
            </a:endParaRPr>
          </a:p>
        </p:txBody>
      </p:sp>
    </p:spTree>
    <p:extLst>
      <p:ext uri="{BB962C8B-B14F-4D97-AF65-F5344CB8AC3E}">
        <p14:creationId xmlns:p14="http://schemas.microsoft.com/office/powerpoint/2010/main" val="14207084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1" cy="6858001"/>
          </a:xfrm>
        </p:spPr>
      </p:pic>
      <p:sp>
        <p:nvSpPr>
          <p:cNvPr id="5" name="TextBox 4"/>
          <p:cNvSpPr txBox="1"/>
          <p:nvPr/>
        </p:nvSpPr>
        <p:spPr>
          <a:xfrm>
            <a:off x="0" y="94758"/>
            <a:ext cx="9144000" cy="1569660"/>
          </a:xfrm>
          <a:prstGeom prst="rect">
            <a:avLst/>
          </a:prstGeom>
          <a:noFill/>
        </p:spPr>
        <p:txBody>
          <a:bodyPr wrap="square" rtlCol="0">
            <a:spAutoFit/>
          </a:bodyPr>
          <a:lstStyle/>
          <a:p>
            <a:pPr algn="ctr"/>
            <a:r>
              <a:rPr lang="en-US" sz="2800" dirty="0" smtClean="0">
                <a:solidFill>
                  <a:schemeClr val="bg1"/>
                </a:solidFill>
                <a:latin typeface="Comic Sans MS" charset="0"/>
                <a:ea typeface="Comic Sans MS" charset="0"/>
                <a:cs typeface="Comic Sans MS" charset="0"/>
              </a:rPr>
              <a:t> </a:t>
            </a:r>
            <a:r>
              <a:rPr lang="en-US" sz="3100" i="1" dirty="0" smtClean="0">
                <a:solidFill>
                  <a:schemeClr val="bg1"/>
                </a:solidFill>
                <a:latin typeface="Comic Sans MS" charset="0"/>
                <a:ea typeface="Comic Sans MS" charset="0"/>
                <a:cs typeface="Comic Sans MS" charset="0"/>
              </a:rPr>
              <a:t>HMS Protector </a:t>
            </a:r>
            <a:r>
              <a:rPr lang="en-US" sz="3100" dirty="0" smtClean="0">
                <a:solidFill>
                  <a:schemeClr val="bg1"/>
                </a:solidFill>
                <a:latin typeface="Comic Sans MS" charset="0"/>
                <a:ea typeface="Comic Sans MS" charset="0"/>
                <a:cs typeface="Comic Sans MS" charset="0"/>
              </a:rPr>
              <a:t>is a Royal Navy ice patrol ship that has an important role in ensuring that the terms of the Antarctic Treaty are being met</a:t>
            </a:r>
            <a:endParaRPr lang="en-GB" sz="3100" dirty="0">
              <a:solidFill>
                <a:schemeClr val="bg1"/>
              </a:solidFill>
              <a:latin typeface="Comic Sans MS" charset="0"/>
              <a:ea typeface="Comic Sans MS" charset="0"/>
              <a:cs typeface="Comic Sans MS" charset="0"/>
            </a:endParaRPr>
          </a:p>
        </p:txBody>
      </p:sp>
      <p:sp>
        <p:nvSpPr>
          <p:cNvPr id="6" name="TextBox 5"/>
          <p:cNvSpPr txBox="1"/>
          <p:nvPr/>
        </p:nvSpPr>
        <p:spPr>
          <a:xfrm>
            <a:off x="6970426" y="6460761"/>
            <a:ext cx="1858781" cy="230832"/>
          </a:xfrm>
          <a:prstGeom prst="rect">
            <a:avLst/>
          </a:prstGeom>
          <a:noFill/>
        </p:spPr>
        <p:txBody>
          <a:bodyPr wrap="square" rtlCol="0">
            <a:spAutoFit/>
          </a:bodyPr>
          <a:lstStyle/>
          <a:p>
            <a:r>
              <a:rPr lang="en-GB" sz="900" dirty="0" smtClean="0"/>
              <a:t>Photo: Royal Navy Media Archive</a:t>
            </a:r>
            <a:endParaRPr lang="en-GB" sz="900" dirty="0"/>
          </a:p>
        </p:txBody>
      </p:sp>
    </p:spTree>
    <p:extLst>
      <p:ext uri="{BB962C8B-B14F-4D97-AF65-F5344CB8AC3E}">
        <p14:creationId xmlns:p14="http://schemas.microsoft.com/office/powerpoint/2010/main" val="6630948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PTE-logo-type-cmyk.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647" y="628157"/>
            <a:ext cx="5486400" cy="3276600"/>
          </a:xfrm>
          <a:prstGeom prst="rect">
            <a:avLst/>
          </a:prstGeom>
        </p:spPr>
      </p:pic>
      <p:sp>
        <p:nvSpPr>
          <p:cNvPr id="5" name="TextBox 4"/>
          <p:cNvSpPr txBox="1"/>
          <p:nvPr/>
        </p:nvSpPr>
        <p:spPr>
          <a:xfrm>
            <a:off x="840154" y="4425462"/>
            <a:ext cx="7453923" cy="2308324"/>
          </a:xfrm>
          <a:prstGeom prst="rect">
            <a:avLst/>
          </a:prstGeom>
          <a:noFill/>
        </p:spPr>
        <p:txBody>
          <a:bodyPr wrap="square" rtlCol="0">
            <a:spAutoFit/>
          </a:bodyPr>
          <a:lstStyle/>
          <a:p>
            <a:pPr algn="ctr"/>
            <a:r>
              <a:rPr lang="en-US" sz="3200" b="1" dirty="0" smtClean="0"/>
              <a:t>To find out more, please visit</a:t>
            </a:r>
            <a:endParaRPr lang="en-US" sz="3200" b="1" dirty="0"/>
          </a:p>
          <a:p>
            <a:pPr algn="ctr"/>
            <a:r>
              <a:rPr lang="en-US" sz="4800" b="1" dirty="0" smtClean="0"/>
              <a:t>ypte.org.uk</a:t>
            </a:r>
          </a:p>
          <a:p>
            <a:pPr algn="ctr"/>
            <a:endParaRPr lang="en-US" sz="1600" b="1" dirty="0"/>
          </a:p>
          <a:p>
            <a:pPr algn="ctr"/>
            <a:endParaRPr lang="en-US" sz="1600" b="1" dirty="0" smtClean="0"/>
          </a:p>
          <a:p>
            <a:pPr algn="ctr"/>
            <a:r>
              <a:rPr lang="en-US" sz="1600" b="1" dirty="0" smtClean="0"/>
              <a:t>Registered charity number 1153740</a:t>
            </a:r>
          </a:p>
          <a:p>
            <a:pPr algn="ctr"/>
            <a:r>
              <a:rPr lang="en-US" sz="1600" b="1" dirty="0" smtClean="0">
                <a:solidFill>
                  <a:schemeClr val="accent3">
                    <a:lumMod val="50000"/>
                  </a:schemeClr>
                </a:solidFill>
              </a:rPr>
              <a:t>Creating a better future by inspiring young people to look after our world</a:t>
            </a:r>
            <a:endParaRPr lang="en-US" sz="1600" b="1" dirty="0">
              <a:solidFill>
                <a:schemeClr val="accent3">
                  <a:lumMod val="50000"/>
                </a:schemeClr>
              </a:solidFill>
            </a:endParaRPr>
          </a:p>
        </p:txBody>
      </p:sp>
    </p:spTree>
    <p:extLst>
      <p:ext uri="{BB962C8B-B14F-4D97-AF65-F5344CB8AC3E}">
        <p14:creationId xmlns:p14="http://schemas.microsoft.com/office/powerpoint/2010/main" val="5266092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Credits</a:t>
            </a:r>
            <a:endParaRPr lang="en-US" dirty="0"/>
          </a:p>
        </p:txBody>
      </p:sp>
      <p:sp>
        <p:nvSpPr>
          <p:cNvPr id="3" name="Content Placeholder 2"/>
          <p:cNvSpPr>
            <a:spLocks noGrp="1"/>
          </p:cNvSpPr>
          <p:nvPr>
            <p:ph idx="1"/>
          </p:nvPr>
        </p:nvSpPr>
        <p:spPr/>
        <p:txBody>
          <a:bodyPr/>
          <a:lstStyle/>
          <a:p>
            <a:pPr marL="0" indent="0" algn="ctr">
              <a:buNone/>
            </a:pPr>
            <a:r>
              <a:rPr lang="en-US" dirty="0" smtClean="0"/>
              <a:t>YPTE would like to thank all the amazing photographers on Flickr who allow the use of their photos for non-commercial purposes.</a:t>
            </a:r>
          </a:p>
          <a:p>
            <a:pPr marL="0" indent="0">
              <a:buNone/>
            </a:pPr>
            <a:endParaRPr lang="en-US" dirty="0"/>
          </a:p>
          <a:p>
            <a:pPr marL="0" indent="0" algn="ctr">
              <a:buNone/>
            </a:pPr>
            <a:r>
              <a:rPr lang="en-US" dirty="0" smtClean="0"/>
              <a:t>Your photos are helping young people to learn more about environmental issues.  We couldn’t have created this presentation without you!</a:t>
            </a:r>
            <a:endParaRPr lang="en-US" dirty="0"/>
          </a:p>
        </p:txBody>
      </p:sp>
      <p:pic>
        <p:nvPicPr>
          <p:cNvPr id="4" name="Picture 3" descr="YPTE-logo-type-cmyk.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3435" y="5314462"/>
            <a:ext cx="2214841" cy="1322752"/>
          </a:xfrm>
          <a:prstGeom prst="rect">
            <a:avLst/>
          </a:prstGeom>
        </p:spPr>
      </p:pic>
    </p:spTree>
    <p:extLst>
      <p:ext uri="{BB962C8B-B14F-4D97-AF65-F5344CB8AC3E}">
        <p14:creationId xmlns:p14="http://schemas.microsoft.com/office/powerpoint/2010/main" val="281928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1146"/>
          <a:stretch/>
        </p:blipFill>
        <p:spPr>
          <a:xfrm>
            <a:off x="1" y="1"/>
            <a:ext cx="9143999" cy="6858000"/>
          </a:xfrm>
        </p:spPr>
      </p:pic>
      <p:sp>
        <p:nvSpPr>
          <p:cNvPr id="5" name="TextBox 4"/>
          <p:cNvSpPr txBox="1"/>
          <p:nvPr/>
        </p:nvSpPr>
        <p:spPr>
          <a:xfrm>
            <a:off x="8008374" y="6445045"/>
            <a:ext cx="678426" cy="230832"/>
          </a:xfrm>
          <a:prstGeom prst="rect">
            <a:avLst/>
          </a:prstGeom>
          <a:noFill/>
        </p:spPr>
        <p:txBody>
          <a:bodyPr wrap="square" rtlCol="0">
            <a:spAutoFit/>
          </a:bodyPr>
          <a:lstStyle/>
          <a:p>
            <a:r>
              <a:rPr lang="en-GB" sz="900" dirty="0" smtClean="0"/>
              <a:t>Photo: Tak</a:t>
            </a:r>
            <a:endParaRPr lang="en-GB" sz="900" dirty="0"/>
          </a:p>
        </p:txBody>
      </p:sp>
      <p:sp>
        <p:nvSpPr>
          <p:cNvPr id="3" name="TextBox 2"/>
          <p:cNvSpPr txBox="1"/>
          <p:nvPr/>
        </p:nvSpPr>
        <p:spPr>
          <a:xfrm>
            <a:off x="309716" y="274638"/>
            <a:ext cx="8377084" cy="1754326"/>
          </a:xfrm>
          <a:prstGeom prst="rect">
            <a:avLst/>
          </a:prstGeom>
          <a:noFill/>
        </p:spPr>
        <p:txBody>
          <a:bodyPr wrap="square" rtlCol="0">
            <a:spAutoFit/>
          </a:bodyPr>
          <a:lstStyle/>
          <a:p>
            <a:pPr algn="ctr"/>
            <a:r>
              <a:rPr lang="en-GB" sz="5400" dirty="0" smtClean="0">
                <a:latin typeface="Comic Sans MS" charset="0"/>
                <a:ea typeface="Comic Sans MS" charset="0"/>
                <a:cs typeface="Comic Sans MS" charset="0"/>
              </a:rPr>
              <a:t>2. WHAT IS IT LIKE IN ANTARCTICA?</a:t>
            </a:r>
            <a:endParaRPr lang="en-GB" sz="5400" dirty="0">
              <a:latin typeface="Comic Sans MS" charset="0"/>
              <a:ea typeface="Comic Sans MS" charset="0"/>
              <a:cs typeface="Comic Sans MS" charset="0"/>
            </a:endParaRPr>
          </a:p>
        </p:txBody>
      </p:sp>
    </p:spTree>
    <p:extLst>
      <p:ext uri="{BB962C8B-B14F-4D97-AF65-F5344CB8AC3E}">
        <p14:creationId xmlns:p14="http://schemas.microsoft.com/office/powerpoint/2010/main" val="6580521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A2D3E3-E21B-4B60-AAED-CC6C67266718}"/>
</file>

<file path=customXml/itemProps2.xml><?xml version="1.0" encoding="utf-8"?>
<ds:datastoreItem xmlns:ds="http://schemas.openxmlformats.org/officeDocument/2006/customXml" ds:itemID="{99843547-F10A-452D-BF84-477F62E0643E}"/>
</file>

<file path=docProps/app.xml><?xml version="1.0" encoding="utf-8"?>
<Properties xmlns="http://schemas.openxmlformats.org/officeDocument/2006/extended-properties" xmlns:vt="http://schemas.openxmlformats.org/officeDocument/2006/docPropsVTypes">
  <TotalTime>5118</TotalTime>
  <Words>2271</Words>
  <Application>Microsoft Macintosh PowerPoint</Application>
  <PresentationFormat>On-screen Show (4:3)</PresentationFormat>
  <Paragraphs>224</Paragraphs>
  <Slides>83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83</vt:i4>
      </vt:variant>
    </vt:vector>
  </HeadingPairs>
  <TitlesOfParts>
    <vt:vector size="87" baseType="lpstr">
      <vt:lpstr>Arial</vt:lpstr>
      <vt:lpstr>Calibri</vt:lpstr>
      <vt:lpstr>Comic Sans MS</vt:lpstr>
      <vt:lpstr>Office Theme</vt:lpstr>
      <vt:lpstr>Note to teachers</vt:lpstr>
      <vt:lpstr>PowerPoint Presentation</vt:lpstr>
      <vt:lpstr>1. WHERE ARE THE HOT AND COLD AREAS?</vt:lpstr>
      <vt:lpstr>Comparing Hot and Cold Areas</vt:lpstr>
      <vt:lpstr>PowerPoint Presentation</vt:lpstr>
      <vt:lpstr>PowerPoint Presentation</vt:lpstr>
      <vt:lpstr>PowerPoint Presentation</vt:lpstr>
      <vt:lpstr>At the Poles, the sun’s rays strike the Earth at a very low angle so they are spread out over a greater area and temperatures are very low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Around 40,000 tourists visit Antarctica each year.  Most come on cruise 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Penguins have strong claws for gripping onto slippery ice when they come out of the sea</vt:lpstr>
      <vt:lpstr>PowerPoint Presentation</vt:lpstr>
      <vt:lpstr>PowerPoint Presentation</vt:lpstr>
      <vt:lpstr>PowerPoint Presentation</vt:lpstr>
      <vt:lpstr>PowerPoint Presentation</vt:lpstr>
      <vt:lpstr>PowerPoint Presentation</vt:lpstr>
      <vt:lpstr>PowerPoint Presentation</vt:lpstr>
      <vt:lpstr>Killer whales travel in family groups known as ‘pods’, using echolocation to talk to each other and hunt</vt:lpstr>
      <vt:lpstr>Orca Whale: Physical Adaptations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Simple Antarctic Food 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Scientists estimate that if all the ice in Antarctica melted, sea levels around the world would rise by over 60 metres</vt:lpstr>
      <vt:lpstr>PowerPoint Presentation</vt:lpstr>
      <vt:lpstr>PowerPoint Presentation</vt:lpstr>
      <vt:lpstr>Oil spills are an increasing form of pollution in Antarctica and are potentially disastrous for animal life</vt:lpstr>
      <vt:lpstr>PowerPoint Presentation</vt:lpstr>
      <vt:lpstr>PowerPoint Presentation</vt:lpstr>
      <vt:lpstr>PowerPoint Presentation</vt:lpstr>
      <vt:lpstr>PowerPoint Presentation</vt:lpstr>
      <vt:lpstr>Credits</vt:lpstr>
    </vt:vector>
  </TitlesOfParts>
  <Company>YPTE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Littlewood</dc:creator>
  <cp:lastModifiedBy>Microsoft Office User</cp:lastModifiedBy>
  <cp:revision>234</cp:revision>
  <dcterms:created xsi:type="dcterms:W3CDTF">2015-06-24T11:40:37Z</dcterms:created>
  <dcterms:modified xsi:type="dcterms:W3CDTF">2020-07-13T16:17:05Z</dcterms:modified>
</cp:coreProperties>
</file>