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5"/>
  </p:notesMasterIdLst>
  <p:sldIdLst>
    <p:sldId id="273" r:id="rId2"/>
    <p:sldId id="274" r:id="rId3"/>
    <p:sldId id="275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C83"/>
    <a:srgbClr val="E3027D"/>
    <a:srgbClr val="002596"/>
    <a:srgbClr val="FE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FE960-4A87-4459-910E-52D52D510564}" v="27" dt="2024-10-02T13:10:44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010" autoAdjust="0"/>
  </p:normalViewPr>
  <p:slideViewPr>
    <p:cSldViewPr snapToGrid="0" snapToObjects="1">
      <p:cViewPr varScale="1">
        <p:scale>
          <a:sx n="102" d="100"/>
          <a:sy n="102" d="100"/>
        </p:scale>
        <p:origin x="164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D624-3BDA-40DA-B34D-7E3892B46837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CD41-0174-494D-8787-80A6F8D4E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5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cards can be cut out in advance for the class, or more simply give groups the sheet as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2CD41-0174-494D-8787-80A6F8D4E3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7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Harder version (more suitable for year 6 students).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2CD41-0174-494D-8787-80A6F8D4E3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Easier version (more suitable for year 4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2CD41-0174-494D-8787-80A6F8D4E3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1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2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205" y="1952237"/>
            <a:ext cx="9075645" cy="3293396"/>
          </a:xfrm>
        </p:spPr>
        <p:txBody>
          <a:bodyPr anchor="ctr">
            <a:normAutofit/>
          </a:bodyPr>
          <a:lstStyle>
            <a:lvl1pPr algn="l">
              <a:defRPr sz="34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3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90C0-3DD1-45B6-5748-8EAC7584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492873"/>
            <a:ext cx="8474208" cy="365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44875-6E97-05CF-D217-2F55E3CA9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8565776" y="6451891"/>
            <a:ext cx="1256981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8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jp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Natural England joint study into enhancing road verges for nature – Defra  in the media">
            <a:extLst>
              <a:ext uri="{FF2B5EF4-FFF2-40B4-BE49-F238E27FC236}">
                <a16:creationId xmlns:a16="http://schemas.microsoft.com/office/drawing/2014/main" id="{75220124-77E6-689B-D65E-A3087D999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2"/>
          <a:stretch/>
        </p:blipFill>
        <p:spPr bwMode="auto">
          <a:xfrm>
            <a:off x="8048631" y="3713924"/>
            <a:ext cx="1636638" cy="26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A2035-FA48-E56B-6492-E64F2CE245FD}"/>
              </a:ext>
            </a:extLst>
          </p:cNvPr>
          <p:cNvSpPr txBox="1"/>
          <p:nvPr/>
        </p:nvSpPr>
        <p:spPr>
          <a:xfrm>
            <a:off x="8191500" y="-705"/>
            <a:ext cx="1714500" cy="369332"/>
          </a:xfrm>
          <a:prstGeom prst="rect">
            <a:avLst/>
          </a:prstGeom>
          <a:solidFill>
            <a:srgbClr val="582C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Student sheet 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21D1C1-F834-5CC6-5EAD-A3BE26B77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94434"/>
              </p:ext>
            </p:extLst>
          </p:nvPr>
        </p:nvGraphicFramePr>
        <p:xfrm>
          <a:off x="246358" y="1054622"/>
          <a:ext cx="9466143" cy="528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7830">
                  <a:extLst>
                    <a:ext uri="{9D8B030D-6E8A-4147-A177-3AD203B41FA5}">
                      <a16:colId xmlns:a16="http://schemas.microsoft.com/office/drawing/2014/main" val="1789620812"/>
                    </a:ext>
                  </a:extLst>
                </a:gridCol>
                <a:gridCol w="4738313">
                  <a:extLst>
                    <a:ext uri="{9D8B030D-6E8A-4147-A177-3AD203B41FA5}">
                      <a16:colId xmlns:a16="http://schemas.microsoft.com/office/drawing/2014/main" val="675621666"/>
                    </a:ext>
                  </a:extLst>
                </a:gridCol>
              </a:tblGrid>
              <a:tr h="2644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0032584"/>
                  </a:ext>
                </a:extLst>
              </a:tr>
              <a:tr h="2644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09014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99DA5F-BDCF-CAB8-EF4C-3C89EF42459D}"/>
              </a:ext>
            </a:extLst>
          </p:cNvPr>
          <p:cNvSpPr txBox="1"/>
          <p:nvPr/>
        </p:nvSpPr>
        <p:spPr>
          <a:xfrm>
            <a:off x="4989780" y="3723590"/>
            <a:ext cx="30411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Garden tiger moth caterpillars eat the leaves of many different species of plant including stinging n</a:t>
            </a:r>
            <a:r>
              <a:rPr lang="en-GB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ettle, dock, burdocks, plantain, comfrey and dandelions</a:t>
            </a:r>
            <a:r>
              <a:rPr lang="en-GB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adult moths feed on nectar from flowers.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E031F-D593-A566-1545-584D013DF1DB}"/>
              </a:ext>
            </a:extLst>
          </p:cNvPr>
          <p:cNvSpPr txBox="1"/>
          <p:nvPr/>
        </p:nvSpPr>
        <p:spPr>
          <a:xfrm>
            <a:off x="267340" y="3757717"/>
            <a:ext cx="3075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temperature in the UK is increasing.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making droughts more common.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Droughts happen when there is not enough rain.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3B1F6-CCC2-5BAB-E376-D0033E515DB0}"/>
              </a:ext>
            </a:extLst>
          </p:cNvPr>
          <p:cNvSpPr txBox="1"/>
          <p:nvPr/>
        </p:nvSpPr>
        <p:spPr>
          <a:xfrm>
            <a:off x="5034935" y="1137294"/>
            <a:ext cx="2891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Plants need certain things to live and grow.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include air, water, light, warmth and nutrients.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Plants die if they don’t get all of these.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DF491-7404-29F8-02FC-F006D8ECF543}"/>
              </a:ext>
            </a:extLst>
          </p:cNvPr>
          <p:cNvSpPr txBox="1"/>
          <p:nvPr/>
        </p:nvSpPr>
        <p:spPr>
          <a:xfrm>
            <a:off x="267340" y="1020376"/>
            <a:ext cx="417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life cycle of the garden tiger moth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D12E0-0668-70C8-825F-3D9352BCEE41}"/>
              </a:ext>
            </a:extLst>
          </p:cNvPr>
          <p:cNvSpPr txBox="1"/>
          <p:nvPr/>
        </p:nvSpPr>
        <p:spPr>
          <a:xfrm>
            <a:off x="1420112" y="1439899"/>
            <a:ext cx="2616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Adult lays eggs on leaves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68A924-BB00-7923-1481-CAC61CC07D14}"/>
              </a:ext>
            </a:extLst>
          </p:cNvPr>
          <p:cNvSpPr txBox="1"/>
          <p:nvPr/>
        </p:nvSpPr>
        <p:spPr>
          <a:xfrm>
            <a:off x="3579099" y="2096496"/>
            <a:ext cx="113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Caterpillars hatch and grow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A83E7-06F3-9150-8A13-154F20E02D89}"/>
              </a:ext>
            </a:extLst>
          </p:cNvPr>
          <p:cNvSpPr txBox="1"/>
          <p:nvPr/>
        </p:nvSpPr>
        <p:spPr>
          <a:xfrm>
            <a:off x="342091" y="2155613"/>
            <a:ext cx="152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Adult moths emerge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F35B1-CFF7-0DDB-7163-E3C400359BB7}"/>
              </a:ext>
            </a:extLst>
          </p:cNvPr>
          <p:cNvSpPr txBox="1"/>
          <p:nvPr/>
        </p:nvSpPr>
        <p:spPr>
          <a:xfrm>
            <a:off x="1692047" y="3138450"/>
            <a:ext cx="207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Caterpillars make a simple cocoon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A80B84-C7A2-C2C4-A46E-30FBF411C3AA}"/>
              </a:ext>
            </a:extLst>
          </p:cNvPr>
          <p:cNvGrpSpPr/>
          <p:nvPr/>
        </p:nvGrpSpPr>
        <p:grpSpPr>
          <a:xfrm>
            <a:off x="1301028" y="1838283"/>
            <a:ext cx="2231591" cy="1343608"/>
            <a:chOff x="5471355" y="4263425"/>
            <a:chExt cx="2231591" cy="1343608"/>
          </a:xfrm>
        </p:grpSpPr>
        <p:pic>
          <p:nvPicPr>
            <p:cNvPr id="16" name="Picture 15" descr="A close-up of a moth&#10;&#10;Description automatically generated">
              <a:extLst>
                <a:ext uri="{FF2B5EF4-FFF2-40B4-BE49-F238E27FC236}">
                  <a16:creationId xmlns:a16="http://schemas.microsoft.com/office/drawing/2014/main" id="{C03AEBB7-140A-51B9-88C9-CE832AD4D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1355" y="4571762"/>
              <a:ext cx="893346" cy="704850"/>
            </a:xfrm>
            <a:prstGeom prst="rect">
              <a:avLst/>
            </a:prstGeom>
          </p:spPr>
        </p:pic>
        <p:pic>
          <p:nvPicPr>
            <p:cNvPr id="18" name="Picture 17" descr="A pair of furry caterpillars on a leaf&#10;&#10;Description automatically generated">
              <a:extLst>
                <a:ext uri="{FF2B5EF4-FFF2-40B4-BE49-F238E27FC236}">
                  <a16:creationId xmlns:a16="http://schemas.microsoft.com/office/drawing/2014/main" id="{30FB9B76-4A1D-1B8B-001F-18972962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5185" r="48350"/>
            <a:stretch/>
          </p:blipFill>
          <p:spPr>
            <a:xfrm>
              <a:off x="7038710" y="4685966"/>
              <a:ext cx="664236" cy="502342"/>
            </a:xfrm>
            <a:prstGeom prst="rect">
              <a:avLst/>
            </a:prstGeom>
          </p:spPr>
        </p:pic>
        <p:pic>
          <p:nvPicPr>
            <p:cNvPr id="19" name="Picture 18" descr="A close-up of a bug on a leaf&#10;&#10;Description automatically generated">
              <a:extLst>
                <a:ext uri="{FF2B5EF4-FFF2-40B4-BE49-F238E27FC236}">
                  <a16:creationId xmlns:a16="http://schemas.microsoft.com/office/drawing/2014/main" id="{B99E91EB-CE9A-6E03-77DC-7532EFDB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875" r="80243"/>
            <a:stretch/>
          </p:blipFill>
          <p:spPr>
            <a:xfrm rot="5400000">
              <a:off x="6410224" y="4083407"/>
              <a:ext cx="367864" cy="727900"/>
            </a:xfrm>
            <a:prstGeom prst="rect">
              <a:avLst/>
            </a:prstGeom>
          </p:spPr>
        </p:pic>
        <p:pic>
          <p:nvPicPr>
            <p:cNvPr id="20" name="Picture 19" descr="A close-up of a bug's egg on a leaf&#10;&#10;Description automatically generated">
              <a:extLst>
                <a:ext uri="{FF2B5EF4-FFF2-40B4-BE49-F238E27FC236}">
                  <a16:creationId xmlns:a16="http://schemas.microsoft.com/office/drawing/2014/main" id="{2D795A85-BE5D-739C-10AF-4E6607784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691" t="29161" r="16061" b="14453"/>
            <a:stretch/>
          </p:blipFill>
          <p:spPr>
            <a:xfrm>
              <a:off x="6335663" y="5239169"/>
              <a:ext cx="622443" cy="367864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3B9B03-A04A-9F35-6F09-65968B1100E2}"/>
                </a:ext>
              </a:extLst>
            </p:cNvPr>
            <p:cNvCxnSpPr/>
            <p:nvPr/>
          </p:nvCxnSpPr>
          <p:spPr>
            <a:xfrm>
              <a:off x="7056334" y="4410071"/>
              <a:ext cx="243257" cy="2156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B4C0BBD-5A68-CAFE-8727-B387E7EFE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2716" y="5248541"/>
              <a:ext cx="290491" cy="2426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7E12BB9-13C0-8D8F-13E6-9EAFDF5D2B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981" y="5200353"/>
              <a:ext cx="302782" cy="2801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51802B-D2FD-3A9A-D379-2C5EF6895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0235" y="4417270"/>
              <a:ext cx="290810" cy="2428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162569-8417-3F3F-EB93-51415F06DA65}"/>
              </a:ext>
            </a:extLst>
          </p:cNvPr>
          <p:cNvSpPr txBox="1"/>
          <p:nvPr/>
        </p:nvSpPr>
        <p:spPr>
          <a:xfrm>
            <a:off x="211633" y="-6991"/>
            <a:ext cx="632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2C83"/>
                </a:solidFill>
              </a:rPr>
              <a:t>Insects in decline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0A740-78C4-6B81-F0A9-D28F9F034940}"/>
              </a:ext>
            </a:extLst>
          </p:cNvPr>
          <p:cNvSpPr txBox="1"/>
          <p:nvPr/>
        </p:nvSpPr>
        <p:spPr>
          <a:xfrm>
            <a:off x="267340" y="575139"/>
            <a:ext cx="632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82C83"/>
                </a:solidFill>
              </a:rPr>
              <a:t>Information cards</a:t>
            </a:r>
          </a:p>
        </p:txBody>
      </p:sp>
      <p:pic>
        <p:nvPicPr>
          <p:cNvPr id="30" name="Graphic 29" descr="Rain outline">
            <a:extLst>
              <a:ext uri="{FF2B5EF4-FFF2-40B4-BE49-F238E27FC236}">
                <a16:creationId xmlns:a16="http://schemas.microsoft.com/office/drawing/2014/main" id="{4FAAABC8-FD07-2C44-BB2E-67CDCC3260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2961" y="1151885"/>
            <a:ext cx="914400" cy="914400"/>
          </a:xfrm>
          <a:prstGeom prst="rect">
            <a:avLst/>
          </a:prstGeom>
        </p:spPr>
      </p:pic>
      <p:pic>
        <p:nvPicPr>
          <p:cNvPr id="34" name="Graphic 33" descr="Thermometer outline">
            <a:extLst>
              <a:ext uri="{FF2B5EF4-FFF2-40B4-BE49-F238E27FC236}">
                <a16:creationId xmlns:a16="http://schemas.microsoft.com/office/drawing/2014/main" id="{E86FEF83-A764-6BA7-36F2-4E78344341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71672" y="1895266"/>
            <a:ext cx="914400" cy="914400"/>
          </a:xfrm>
          <a:prstGeom prst="rect">
            <a:avLst/>
          </a:prstGeom>
        </p:spPr>
      </p:pic>
      <p:pic>
        <p:nvPicPr>
          <p:cNvPr id="36" name="Graphic 35" descr="Dim (Medium Sun) outline">
            <a:extLst>
              <a:ext uri="{FF2B5EF4-FFF2-40B4-BE49-F238E27FC236}">
                <a16:creationId xmlns:a16="http://schemas.microsoft.com/office/drawing/2014/main" id="{63C90884-E780-F384-E2EA-D67FD4CC66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32961" y="2536742"/>
            <a:ext cx="914400" cy="914400"/>
          </a:xfrm>
          <a:prstGeom prst="rect">
            <a:avLst/>
          </a:prstGeom>
        </p:spPr>
      </p:pic>
      <p:pic>
        <p:nvPicPr>
          <p:cNvPr id="3" name="Picture 2" descr="A field of dried sunflowers&#10;&#10;Description automatically generated">
            <a:extLst>
              <a:ext uri="{FF2B5EF4-FFF2-40B4-BE49-F238E27FC236}">
                <a16:creationId xmlns:a16="http://schemas.microsoft.com/office/drawing/2014/main" id="{FB3217BC-0CDB-911B-B50A-72544A33E16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3243" r="35281"/>
          <a:stretch/>
        </p:blipFill>
        <p:spPr>
          <a:xfrm>
            <a:off x="3304787" y="3713923"/>
            <a:ext cx="1636638" cy="26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A2035-FA48-E56B-6492-E64F2CE245FD}"/>
              </a:ext>
            </a:extLst>
          </p:cNvPr>
          <p:cNvSpPr txBox="1"/>
          <p:nvPr/>
        </p:nvSpPr>
        <p:spPr>
          <a:xfrm>
            <a:off x="8191500" y="-705"/>
            <a:ext cx="1714500" cy="369332"/>
          </a:xfrm>
          <a:prstGeom prst="rect">
            <a:avLst/>
          </a:prstGeom>
          <a:solidFill>
            <a:srgbClr val="582C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Student sheet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62569-8417-3F3F-EB93-51415F06DA65}"/>
              </a:ext>
            </a:extLst>
          </p:cNvPr>
          <p:cNvSpPr txBox="1"/>
          <p:nvPr/>
        </p:nvSpPr>
        <p:spPr>
          <a:xfrm>
            <a:off x="211633" y="-6991"/>
            <a:ext cx="632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2C83"/>
                </a:solidFill>
              </a:rPr>
              <a:t>Insects in decline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0A740-78C4-6B81-F0A9-D28F9F034940}"/>
              </a:ext>
            </a:extLst>
          </p:cNvPr>
          <p:cNvSpPr txBox="1"/>
          <p:nvPr/>
        </p:nvSpPr>
        <p:spPr>
          <a:xfrm>
            <a:off x="267340" y="575139"/>
            <a:ext cx="632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82C83"/>
                </a:solidFill>
              </a:rPr>
              <a:t>Fill in the boxes 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1BFCC7-FFC0-597E-B2A2-1A619100A767}"/>
              </a:ext>
            </a:extLst>
          </p:cNvPr>
          <p:cNvGrpSpPr/>
          <p:nvPr/>
        </p:nvGrpSpPr>
        <p:grpSpPr>
          <a:xfrm>
            <a:off x="275368" y="1476894"/>
            <a:ext cx="9454518" cy="1813558"/>
            <a:chOff x="433352" y="1615442"/>
            <a:chExt cx="8100483" cy="12091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5B2B47-7C86-A121-6A0E-D2D3564A3267}"/>
                </a:ext>
              </a:extLst>
            </p:cNvPr>
            <p:cNvSpPr txBox="1"/>
            <p:nvPr/>
          </p:nvSpPr>
          <p:spPr>
            <a:xfrm>
              <a:off x="433352" y="2043727"/>
              <a:ext cx="1103308" cy="389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Temperature rises</a:t>
              </a:r>
              <a:endParaRPr lang="en-US" sz="16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EAB8AB-5E9A-199A-81FE-CD21C68C469A}"/>
                </a:ext>
              </a:extLst>
            </p:cNvPr>
            <p:cNvSpPr txBox="1"/>
            <p:nvPr/>
          </p:nvSpPr>
          <p:spPr>
            <a:xfrm>
              <a:off x="7630460" y="2025064"/>
              <a:ext cx="903375" cy="389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/>
                <a:t>Decrease in moths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C9A9AD-52DB-C456-7BB2-9C1720A18E27}"/>
                </a:ext>
              </a:extLst>
            </p:cNvPr>
            <p:cNvSpPr/>
            <p:nvPr/>
          </p:nvSpPr>
          <p:spPr>
            <a:xfrm>
              <a:off x="1630507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2DA1C70-F8B8-378C-9ABD-3ACEB4016C8A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1424940" y="2220002"/>
              <a:ext cx="205567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ACF74A-90BC-A537-6CD6-BCF41EF590AA}"/>
                </a:ext>
              </a:extLst>
            </p:cNvPr>
            <p:cNvSpPr/>
            <p:nvPr/>
          </p:nvSpPr>
          <p:spPr>
            <a:xfrm>
              <a:off x="3634740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6B7721-BDDB-D035-15EC-9A448B39865E}"/>
                </a:ext>
              </a:extLst>
            </p:cNvPr>
            <p:cNvSpPr/>
            <p:nvPr/>
          </p:nvSpPr>
          <p:spPr>
            <a:xfrm>
              <a:off x="5632600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85B55F-EE77-FFEC-BA37-F81897122900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60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C3D5233-C9C3-61D0-E8BF-1463913AA7F9}"/>
                </a:ext>
              </a:extLst>
            </p:cNvPr>
            <p:cNvCxnSpPr>
              <a:cxnSpLocks/>
            </p:cNvCxnSpPr>
            <p:nvPr/>
          </p:nvCxnSpPr>
          <p:spPr>
            <a:xfrm>
              <a:off x="5341793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E4A969-6D6C-19CF-4FC5-A4E31DF7036B}"/>
                </a:ext>
              </a:extLst>
            </p:cNvPr>
            <p:cNvCxnSpPr>
              <a:cxnSpLocks/>
            </p:cNvCxnSpPr>
            <p:nvPr/>
          </p:nvCxnSpPr>
          <p:spPr>
            <a:xfrm>
              <a:off x="7339653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3EC0D8-4FAD-8E59-52E3-D23AFD4ABD26}"/>
              </a:ext>
            </a:extLst>
          </p:cNvPr>
          <p:cNvSpPr/>
          <p:nvPr/>
        </p:nvSpPr>
        <p:spPr>
          <a:xfrm>
            <a:off x="236456" y="1063884"/>
            <a:ext cx="9466143" cy="5279156"/>
          </a:xfrm>
          <a:prstGeom prst="rect">
            <a:avLst/>
          </a:prstGeom>
          <a:noFill/>
          <a:ln>
            <a:solidFill>
              <a:srgbClr val="0025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595CE1-C294-23D3-9D96-DF520FCBA1FD}"/>
              </a:ext>
            </a:extLst>
          </p:cNvPr>
          <p:cNvCxnSpPr>
            <a:stCxn id="36" idx="1"/>
            <a:endCxn id="36" idx="3"/>
          </p:cNvCxnSpPr>
          <p:nvPr/>
        </p:nvCxnSpPr>
        <p:spPr>
          <a:xfrm>
            <a:off x="236456" y="3703462"/>
            <a:ext cx="9466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F1543-27A7-33A5-AA72-56A2D2FF28AF}"/>
              </a:ext>
            </a:extLst>
          </p:cNvPr>
          <p:cNvGrpSpPr/>
          <p:nvPr/>
        </p:nvGrpSpPr>
        <p:grpSpPr>
          <a:xfrm>
            <a:off x="248723" y="4136404"/>
            <a:ext cx="9454518" cy="1813558"/>
            <a:chOff x="433352" y="1615442"/>
            <a:chExt cx="8100483" cy="12091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662A19-7B1A-CD6D-2F55-E892727B9EDD}"/>
                </a:ext>
              </a:extLst>
            </p:cNvPr>
            <p:cNvSpPr txBox="1"/>
            <p:nvPr/>
          </p:nvSpPr>
          <p:spPr>
            <a:xfrm>
              <a:off x="433352" y="2043727"/>
              <a:ext cx="1103308" cy="389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/>
                <a:t>Temperature rises</a:t>
              </a:r>
              <a:endParaRPr lang="en-US" sz="1600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26DBFA-6163-15C1-3DA3-C2594073D117}"/>
                </a:ext>
              </a:extLst>
            </p:cNvPr>
            <p:cNvSpPr txBox="1"/>
            <p:nvPr/>
          </p:nvSpPr>
          <p:spPr>
            <a:xfrm>
              <a:off x="7630460" y="2025064"/>
              <a:ext cx="903375" cy="389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/>
                <a:t>Decrease in moths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443E34-233B-43A6-E5C9-A2238F7EAAA4}"/>
                </a:ext>
              </a:extLst>
            </p:cNvPr>
            <p:cNvSpPr/>
            <p:nvPr/>
          </p:nvSpPr>
          <p:spPr>
            <a:xfrm>
              <a:off x="1630507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3C2BB9A-E880-5935-2EF2-885D851411D5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1424940" y="2220002"/>
              <a:ext cx="205567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23DCBEE-E48F-C9BC-FD7D-81782E2946A6}"/>
                </a:ext>
              </a:extLst>
            </p:cNvPr>
            <p:cNvSpPr/>
            <p:nvPr/>
          </p:nvSpPr>
          <p:spPr>
            <a:xfrm>
              <a:off x="3634740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A981FC-EE56-B26E-DC0F-E1721A2C65AC}"/>
                </a:ext>
              </a:extLst>
            </p:cNvPr>
            <p:cNvSpPr/>
            <p:nvPr/>
          </p:nvSpPr>
          <p:spPr>
            <a:xfrm>
              <a:off x="5632600" y="1615442"/>
              <a:ext cx="1707053" cy="1209120"/>
            </a:xfrm>
            <a:prstGeom prst="rect">
              <a:avLst/>
            </a:prstGeom>
            <a:noFill/>
            <a:ln w="19050">
              <a:solidFill>
                <a:srgbClr val="0025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E718373-9AA5-CA3E-3E78-37828702BFCE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60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22AF915-8111-0929-BAC4-352DAC1F750D}"/>
                </a:ext>
              </a:extLst>
            </p:cNvPr>
            <p:cNvCxnSpPr>
              <a:cxnSpLocks/>
            </p:cNvCxnSpPr>
            <p:nvPr/>
          </p:nvCxnSpPr>
          <p:spPr>
            <a:xfrm>
              <a:off x="5341793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61C2C54-025B-35F8-2F42-06D94DAA5A45}"/>
                </a:ext>
              </a:extLst>
            </p:cNvPr>
            <p:cNvCxnSpPr>
              <a:cxnSpLocks/>
            </p:cNvCxnSpPr>
            <p:nvPr/>
          </p:nvCxnSpPr>
          <p:spPr>
            <a:xfrm>
              <a:off x="7339653" y="2220002"/>
              <a:ext cx="297180" cy="0"/>
            </a:xfrm>
            <a:prstGeom prst="straightConnector1">
              <a:avLst/>
            </a:prstGeom>
            <a:ln w="38100">
              <a:solidFill>
                <a:srgbClr val="0025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7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A2035-FA48-E56B-6492-E64F2CE245FD}"/>
              </a:ext>
            </a:extLst>
          </p:cNvPr>
          <p:cNvSpPr txBox="1"/>
          <p:nvPr/>
        </p:nvSpPr>
        <p:spPr>
          <a:xfrm>
            <a:off x="8191500" y="-705"/>
            <a:ext cx="1714500" cy="369332"/>
          </a:xfrm>
          <a:prstGeom prst="rect">
            <a:avLst/>
          </a:prstGeom>
          <a:solidFill>
            <a:srgbClr val="582C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Student sheet 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62569-8417-3F3F-EB93-51415F06DA65}"/>
              </a:ext>
            </a:extLst>
          </p:cNvPr>
          <p:cNvSpPr txBox="1"/>
          <p:nvPr/>
        </p:nvSpPr>
        <p:spPr>
          <a:xfrm>
            <a:off x="211633" y="-6991"/>
            <a:ext cx="632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2C83"/>
                </a:solidFill>
              </a:rPr>
              <a:t>Insects in decline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0A740-78C4-6B81-F0A9-D28F9F034940}"/>
              </a:ext>
            </a:extLst>
          </p:cNvPr>
          <p:cNvSpPr txBox="1"/>
          <p:nvPr/>
        </p:nvSpPr>
        <p:spPr>
          <a:xfrm>
            <a:off x="267340" y="575139"/>
            <a:ext cx="632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82C83"/>
                </a:solidFill>
              </a:rPr>
              <a:t>Fill in the boxes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3EC0D8-4FAD-8E59-52E3-D23AFD4ABD26}"/>
              </a:ext>
            </a:extLst>
          </p:cNvPr>
          <p:cNvSpPr/>
          <p:nvPr/>
        </p:nvSpPr>
        <p:spPr>
          <a:xfrm>
            <a:off x="236456" y="1063884"/>
            <a:ext cx="9466143" cy="5279156"/>
          </a:xfrm>
          <a:prstGeom prst="rect">
            <a:avLst/>
          </a:prstGeom>
          <a:noFill/>
          <a:ln>
            <a:solidFill>
              <a:srgbClr val="0025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DAF5B-D3F2-2512-E9D8-E335A5C3C792}"/>
              </a:ext>
            </a:extLst>
          </p:cNvPr>
          <p:cNvGrpSpPr/>
          <p:nvPr/>
        </p:nvGrpSpPr>
        <p:grpSpPr>
          <a:xfrm>
            <a:off x="236456" y="1476894"/>
            <a:ext cx="9493430" cy="2226568"/>
            <a:chOff x="236456" y="1476894"/>
            <a:chExt cx="9493430" cy="222656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71BFCC7-FFC0-597E-B2A2-1A619100A767}"/>
                </a:ext>
              </a:extLst>
            </p:cNvPr>
            <p:cNvGrpSpPr/>
            <p:nvPr/>
          </p:nvGrpSpPr>
          <p:grpSpPr>
            <a:xfrm>
              <a:off x="275368" y="1476894"/>
              <a:ext cx="9454518" cy="1813558"/>
              <a:chOff x="433352" y="1615442"/>
              <a:chExt cx="8100483" cy="120912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B2B47-7C86-A121-6A0E-D2D3564A3267}"/>
                  </a:ext>
                </a:extLst>
              </p:cNvPr>
              <p:cNvSpPr txBox="1"/>
              <p:nvPr/>
            </p:nvSpPr>
            <p:spPr>
              <a:xfrm>
                <a:off x="433352" y="2043727"/>
                <a:ext cx="1103308" cy="3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Temperature rises</a:t>
                </a:r>
                <a:endParaRPr lang="en-US" sz="1600" b="1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EAB8AB-5E9A-199A-81FE-CD21C68C469A}"/>
                  </a:ext>
                </a:extLst>
              </p:cNvPr>
              <p:cNvSpPr txBox="1"/>
              <p:nvPr/>
            </p:nvSpPr>
            <p:spPr>
              <a:xfrm>
                <a:off x="7630460" y="2025064"/>
                <a:ext cx="903375" cy="3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dirty="0"/>
                  <a:t>Decrease in moths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CC9A9AD-52DB-C456-7BB2-9C1720A18E27}"/>
                  </a:ext>
                </a:extLst>
              </p:cNvPr>
              <p:cNvSpPr/>
              <p:nvPr/>
            </p:nvSpPr>
            <p:spPr>
              <a:xfrm>
                <a:off x="1630507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2DA1C70-F8B8-378C-9ABD-3ACEB4016C8A}"/>
                  </a:ext>
                </a:extLst>
              </p:cNvPr>
              <p:cNvCxnSpPr>
                <a:cxnSpLocks/>
                <a:endCxn id="28" idx="1"/>
              </p:cNvCxnSpPr>
              <p:nvPr/>
            </p:nvCxnSpPr>
            <p:spPr>
              <a:xfrm>
                <a:off x="1424940" y="2220002"/>
                <a:ext cx="205567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ACF74A-90BC-A537-6CD6-BCF41EF590AA}"/>
                  </a:ext>
                </a:extLst>
              </p:cNvPr>
              <p:cNvSpPr/>
              <p:nvPr/>
            </p:nvSpPr>
            <p:spPr>
              <a:xfrm>
                <a:off x="3634740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6B7721-BDDB-D035-15EC-9A448B39865E}"/>
                  </a:ext>
                </a:extLst>
              </p:cNvPr>
              <p:cNvSpPr/>
              <p:nvPr/>
            </p:nvSpPr>
            <p:spPr>
              <a:xfrm>
                <a:off x="5632600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385B55F-EE77-FFEC-BA37-F81897122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560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1C3D5233-C9C3-61D0-E8BF-1463913A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1793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6E4A969-6D6C-19CF-4FC5-A4E31DF70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9653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2595CE1-C294-23D3-9D96-DF520FCBA1FD}"/>
                </a:ext>
              </a:extLst>
            </p:cNvPr>
            <p:cNvCxnSpPr>
              <a:stCxn id="36" idx="1"/>
              <a:endCxn id="36" idx="3"/>
            </p:cNvCxnSpPr>
            <p:nvPr/>
          </p:nvCxnSpPr>
          <p:spPr>
            <a:xfrm>
              <a:off x="236456" y="3703462"/>
              <a:ext cx="94661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A0BA57-5ECC-A21F-7AE1-F2AB0F2E1349}"/>
                </a:ext>
              </a:extLst>
            </p:cNvPr>
            <p:cNvSpPr txBox="1"/>
            <p:nvPr/>
          </p:nvSpPr>
          <p:spPr>
            <a:xfrm>
              <a:off x="1750998" y="1558546"/>
              <a:ext cx="173152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More d……….. happen.</a:t>
              </a:r>
            </a:p>
            <a:p>
              <a:endParaRPr lang="en-GB" sz="2000" dirty="0"/>
            </a:p>
            <a:p>
              <a:r>
                <a:rPr lang="en-GB" sz="2000" dirty="0"/>
                <a:t>There is less r………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4FB0C7-17BB-D14D-CC9A-2162B84BB1CC}"/>
                </a:ext>
              </a:extLst>
            </p:cNvPr>
            <p:cNvSpPr txBox="1"/>
            <p:nvPr/>
          </p:nvSpPr>
          <p:spPr>
            <a:xfrm>
              <a:off x="4087238" y="1558546"/>
              <a:ext cx="17315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Plants have less w……...</a:t>
              </a:r>
            </a:p>
            <a:p>
              <a:endParaRPr lang="en-GB" sz="2000" dirty="0"/>
            </a:p>
            <a:p>
              <a:r>
                <a:rPr lang="en-GB" sz="2000" dirty="0"/>
                <a:t>They die.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D24CB6-5D7C-6151-01AF-EA8BB68BF8CE}"/>
                </a:ext>
              </a:extLst>
            </p:cNvPr>
            <p:cNvSpPr txBox="1"/>
            <p:nvPr/>
          </p:nvSpPr>
          <p:spPr>
            <a:xfrm>
              <a:off x="6441516" y="1863140"/>
              <a:ext cx="1731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Caterpillars and moths have less f…….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E577D50-BFFB-9B22-AF62-5F2C91BF18AB}"/>
              </a:ext>
            </a:extLst>
          </p:cNvPr>
          <p:cNvGrpSpPr/>
          <p:nvPr/>
        </p:nvGrpSpPr>
        <p:grpSpPr>
          <a:xfrm>
            <a:off x="294824" y="4116473"/>
            <a:ext cx="9454518" cy="1813558"/>
            <a:chOff x="275368" y="1476894"/>
            <a:chExt cx="9454518" cy="18135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945BEF9-CE14-94D8-314D-7ABAD25A6C07}"/>
                </a:ext>
              </a:extLst>
            </p:cNvPr>
            <p:cNvGrpSpPr/>
            <p:nvPr/>
          </p:nvGrpSpPr>
          <p:grpSpPr>
            <a:xfrm>
              <a:off x="275368" y="1476894"/>
              <a:ext cx="9454518" cy="1813558"/>
              <a:chOff x="433352" y="1615442"/>
              <a:chExt cx="8100483" cy="12091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05E77D-B61A-F33F-82FC-14C5F12F4DA3}"/>
                  </a:ext>
                </a:extLst>
              </p:cNvPr>
              <p:cNvSpPr txBox="1"/>
              <p:nvPr/>
            </p:nvSpPr>
            <p:spPr>
              <a:xfrm>
                <a:off x="433352" y="2043727"/>
                <a:ext cx="1103308" cy="3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Temperature rises</a:t>
                </a:r>
                <a:endParaRPr lang="en-US" sz="16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F24CB5-231E-C14B-FE09-848F3BD1B7E1}"/>
                  </a:ext>
                </a:extLst>
              </p:cNvPr>
              <p:cNvSpPr txBox="1"/>
              <p:nvPr/>
            </p:nvSpPr>
            <p:spPr>
              <a:xfrm>
                <a:off x="7630460" y="2025064"/>
                <a:ext cx="903375" cy="3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dirty="0"/>
                  <a:t>Decrease in moths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16C2C5-28C7-432E-FE98-34669F83E8F2}"/>
                  </a:ext>
                </a:extLst>
              </p:cNvPr>
              <p:cNvSpPr/>
              <p:nvPr/>
            </p:nvSpPr>
            <p:spPr>
              <a:xfrm>
                <a:off x="1630507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1FBA274-2A80-AF86-A2E2-60BE0BAD8673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1424940" y="2220002"/>
                <a:ext cx="205567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69B674-C7C3-2C91-1484-A563C168E6B0}"/>
                  </a:ext>
                </a:extLst>
              </p:cNvPr>
              <p:cNvSpPr/>
              <p:nvPr/>
            </p:nvSpPr>
            <p:spPr>
              <a:xfrm>
                <a:off x="3634740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07B9DE-B16C-B78B-2C19-E0C2F9C33B31}"/>
                  </a:ext>
                </a:extLst>
              </p:cNvPr>
              <p:cNvSpPr/>
              <p:nvPr/>
            </p:nvSpPr>
            <p:spPr>
              <a:xfrm>
                <a:off x="5632600" y="1615442"/>
                <a:ext cx="1707053" cy="1209120"/>
              </a:xfrm>
              <a:prstGeom prst="rect">
                <a:avLst/>
              </a:prstGeom>
              <a:noFill/>
              <a:ln w="19050">
                <a:solidFill>
                  <a:srgbClr val="0025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302C8A2-F596-BEA9-3FDF-E109D8768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7560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E2E1769-1FF9-0FD8-0071-4750C58D7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1793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742ECA6-D422-C171-297D-8F2FCD9C4B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9653" y="2220002"/>
                <a:ext cx="297180" cy="0"/>
              </a:xfrm>
              <a:prstGeom prst="straightConnector1">
                <a:avLst/>
              </a:prstGeom>
              <a:ln w="38100">
                <a:solidFill>
                  <a:srgbClr val="00259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DAFCFC-2971-4C42-DA69-D3E9824B4BB1}"/>
                </a:ext>
              </a:extLst>
            </p:cNvPr>
            <p:cNvSpPr txBox="1"/>
            <p:nvPr/>
          </p:nvSpPr>
          <p:spPr>
            <a:xfrm>
              <a:off x="1750998" y="1558546"/>
              <a:ext cx="173152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More d……….. happen.</a:t>
              </a:r>
            </a:p>
            <a:p>
              <a:endParaRPr lang="en-GB" sz="2000" dirty="0"/>
            </a:p>
            <a:p>
              <a:r>
                <a:rPr lang="en-GB" sz="2000" dirty="0"/>
                <a:t>There is less r………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E0E23-D3A2-9CD5-59E7-3318837782BC}"/>
                </a:ext>
              </a:extLst>
            </p:cNvPr>
            <p:cNvSpPr txBox="1"/>
            <p:nvPr/>
          </p:nvSpPr>
          <p:spPr>
            <a:xfrm>
              <a:off x="4087238" y="1558546"/>
              <a:ext cx="17315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Plants have less w……...</a:t>
              </a:r>
            </a:p>
            <a:p>
              <a:endParaRPr lang="en-GB" sz="2000" dirty="0"/>
            </a:p>
            <a:p>
              <a:r>
                <a:rPr lang="en-GB" sz="2000" dirty="0"/>
                <a:t>They die.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E477CC-1A2E-6F7B-091B-A9E3E76F9C43}"/>
                </a:ext>
              </a:extLst>
            </p:cNvPr>
            <p:cNvSpPr txBox="1"/>
            <p:nvPr/>
          </p:nvSpPr>
          <p:spPr>
            <a:xfrm>
              <a:off x="6422061" y="1903833"/>
              <a:ext cx="17315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Caterpillars and moths have less f…….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99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9fc3588eeefc118c7145675af789b29f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f9005568f8f0a0337bea501366985df2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Props1.xml><?xml version="1.0" encoding="utf-8"?>
<ds:datastoreItem xmlns:ds="http://schemas.openxmlformats.org/officeDocument/2006/customXml" ds:itemID="{19F1CD2A-10FC-4B58-846F-697FEC59E34B}"/>
</file>

<file path=customXml/itemProps2.xml><?xml version="1.0" encoding="utf-8"?>
<ds:datastoreItem xmlns:ds="http://schemas.openxmlformats.org/officeDocument/2006/customXml" ds:itemID="{59538F77-74C2-40B3-8D8E-9170F268640D}"/>
</file>

<file path=customXml/itemProps3.xml><?xml version="1.0" encoding="utf-8"?>
<ds:datastoreItem xmlns:ds="http://schemas.openxmlformats.org/officeDocument/2006/customXml" ds:itemID="{FEE0132D-0B1F-4DA8-A400-ABFEE2A0D6D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430</TotalTime>
  <Words>262</Words>
  <Application>Microsoft Office PowerPoint</Application>
  <PresentationFormat>A4 Paper (210x297 mm)</PresentationFormat>
  <Paragraphs>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Strategy 2021-2023  ‘Formal ‘ Education</dc:title>
  <dc:creator>Sylvia Knight</dc:creator>
  <cp:lastModifiedBy>Georgia Prasad</cp:lastModifiedBy>
  <cp:revision>8</cp:revision>
  <dcterms:created xsi:type="dcterms:W3CDTF">2020-09-07T14:44:18Z</dcterms:created>
  <dcterms:modified xsi:type="dcterms:W3CDTF">2025-03-18T17:45:37Z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</Properties>
</file>